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59" r:id="rId3"/>
    <p:sldId id="258" r:id="rId4"/>
    <p:sldId id="271" r:id="rId5"/>
    <p:sldId id="272" r:id="rId6"/>
    <p:sldId id="273" r:id="rId7"/>
    <p:sldId id="261" r:id="rId8"/>
    <p:sldId id="264" r:id="rId9"/>
    <p:sldId id="263" r:id="rId10"/>
    <p:sldId id="269" r:id="rId11"/>
    <p:sldId id="266" r:id="rId12"/>
    <p:sldId id="262" r:id="rId13"/>
    <p:sldId id="268" r:id="rId14"/>
    <p:sldId id="257" r:id="rId15"/>
    <p:sldId id="267" r:id="rId16"/>
    <p:sldId id="260" r:id="rId17"/>
    <p:sldId id="270" r:id="rId1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42A67-9900-4C58-A0DA-259E334C279A}" type="datetimeFigureOut">
              <a:rPr lang="da-DK" smtClean="0"/>
              <a:pPr/>
              <a:t>02-10-2009</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66A6F-FC64-4B7F-A267-6DC5C98AEBDE}" type="slidenum">
              <a:rPr lang="da-DK" smtClean="0"/>
              <a:pPr/>
              <a:t>‹nr.›</a:t>
            </a:fld>
            <a:endParaRPr lang="da-D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DE3AC8-B711-4CB3-84A5-5CA262FC0B84}" type="slidenum">
              <a:rPr lang="da-DK"/>
              <a:pPr/>
              <a:t>4</a:t>
            </a:fld>
            <a:endParaRPr lang="da-DK"/>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p:spPr>
        <p:txBody>
          <a:bodyPr/>
          <a:lstStyle/>
          <a:p>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a-DK" smtClean="0"/>
              <a:t>Klik for at redigere titeltypografi i masteren</a:t>
            </a:r>
            <a:endParaRPr kumimoji="0" lang="en-US"/>
          </a:p>
        </p:txBody>
      </p:sp>
      <p:sp>
        <p:nvSpPr>
          <p:cNvPr id="17" name="U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a-DK" smtClean="0"/>
              <a:t>Klik for at redigere undertiteltypografien i masteren</a:t>
            </a:r>
            <a:endParaRPr kumimoji="0" lang="en-US"/>
          </a:p>
        </p:txBody>
      </p:sp>
      <p:sp>
        <p:nvSpPr>
          <p:cNvPr id="30" name="Pladsholder til dato 29"/>
          <p:cNvSpPr>
            <a:spLocks noGrp="1"/>
          </p:cNvSpPr>
          <p:nvPr>
            <p:ph type="dt" sz="half" idx="10"/>
          </p:nvPr>
        </p:nvSpPr>
        <p:spPr/>
        <p:txBody>
          <a:bodyPr/>
          <a:lstStyle/>
          <a:p>
            <a:fld id="{CDBEEE1E-21FF-41FA-9EFE-879CC25BE053}" type="datetime1">
              <a:rPr lang="da-DK" smtClean="0"/>
              <a:pPr/>
              <a:t>02-10-2009</a:t>
            </a:fld>
            <a:endParaRPr lang="da-DK"/>
          </a:p>
        </p:txBody>
      </p:sp>
      <p:sp>
        <p:nvSpPr>
          <p:cNvPr id="19" name="Pladsholder til sidefod 18"/>
          <p:cNvSpPr>
            <a:spLocks noGrp="1"/>
          </p:cNvSpPr>
          <p:nvPr>
            <p:ph type="ftr" sz="quarter" idx="11"/>
          </p:nvPr>
        </p:nvSpPr>
        <p:spPr/>
        <p:txBody>
          <a:bodyPr/>
          <a:lstStyle/>
          <a:p>
            <a:r>
              <a:rPr lang="da-DK" smtClean="0"/>
              <a:t>CAND.PSYCH. STEEN GULDAGER, MIND@WEBSPEED.DK, TLF. 4014 4900, WWW.MIND-FUL.DK</a:t>
            </a:r>
            <a:endParaRPr lang="da-DK"/>
          </a:p>
        </p:txBody>
      </p:sp>
      <p:sp>
        <p:nvSpPr>
          <p:cNvPr id="27" name="Pladsholder til diasnummer 26"/>
          <p:cNvSpPr>
            <a:spLocks noGrp="1"/>
          </p:cNvSpPr>
          <p:nvPr>
            <p:ph type="sldNum" sz="quarter" idx="12"/>
          </p:nvPr>
        </p:nvSpPr>
        <p:spPr/>
        <p:txBody>
          <a:bodyPr/>
          <a:lstStyle/>
          <a:p>
            <a:fld id="{8B9C1312-EFFF-47CA-BACC-0A24A8A39D7B}" type="slidenum">
              <a:rPr lang="da-DK" smtClean="0"/>
              <a:pPr/>
              <a:t>‹nr.›</a:t>
            </a:fld>
            <a:endParaRPr lang="da-DK"/>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247B83B0-5C53-403D-868C-6E7DD0993978}" type="datetime1">
              <a:rPr lang="da-DK" smtClean="0"/>
              <a:pPr/>
              <a:t>02-10-2009</a:t>
            </a:fld>
            <a:endParaRPr lang="da-DK"/>
          </a:p>
        </p:txBody>
      </p:sp>
      <p:sp>
        <p:nvSpPr>
          <p:cNvPr id="5" name="Pladsholder til sidefod 4"/>
          <p:cNvSpPr>
            <a:spLocks noGrp="1"/>
          </p:cNvSpPr>
          <p:nvPr>
            <p:ph type="ftr" sz="quarter" idx="11"/>
          </p:nvPr>
        </p:nvSpPr>
        <p:spPr/>
        <p:txBody>
          <a:bodyPr/>
          <a:lstStyle/>
          <a:p>
            <a:r>
              <a:rPr lang="da-DK" smtClean="0"/>
              <a:t>CAND.PSYCH. STEEN GULDAGER, MIND@WEBSPEED.DK, TLF. 4014 4900, WWW.MIND-FUL.DK</a:t>
            </a:r>
            <a:endParaRPr lang="da-DK"/>
          </a:p>
        </p:txBody>
      </p:sp>
      <p:sp>
        <p:nvSpPr>
          <p:cNvPr id="6" name="Pladsholder til diasnummer 5"/>
          <p:cNvSpPr>
            <a:spLocks noGrp="1"/>
          </p:cNvSpPr>
          <p:nvPr>
            <p:ph type="sldNum" sz="quarter" idx="12"/>
          </p:nvPr>
        </p:nvSpPr>
        <p:spPr/>
        <p:txBody>
          <a:bodyPr/>
          <a:lstStyle/>
          <a:p>
            <a:fld id="{8B9C1312-EFFF-47CA-BACC-0A24A8A39D7B}"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914401"/>
            <a:ext cx="2057400" cy="5211763"/>
          </a:xfrm>
        </p:spPr>
        <p:txBody>
          <a:bodyPr vert="eaVert"/>
          <a:lstStyle/>
          <a:p>
            <a:r>
              <a:rPr kumimoji="0" lang="da-DK" smtClean="0"/>
              <a:t>Klik for at redigere titeltypografi i masteren</a:t>
            </a:r>
            <a:endParaRPr kumimoji="0" lang="en-US"/>
          </a:p>
        </p:txBody>
      </p:sp>
      <p:sp>
        <p:nvSpPr>
          <p:cNvPr id="3" name="Pladsholder til lodret titel 2"/>
          <p:cNvSpPr>
            <a:spLocks noGrp="1"/>
          </p:cNvSpPr>
          <p:nvPr>
            <p:ph type="body" orient="vert" idx="1"/>
          </p:nvPr>
        </p:nvSpPr>
        <p:spPr>
          <a:xfrm>
            <a:off x="457200" y="914401"/>
            <a:ext cx="6019800" cy="5211763"/>
          </a:xfrm>
        </p:spPr>
        <p:txBody>
          <a:bodyPr vert="eaVert"/>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A6DDA28A-F1FB-4DAB-A16C-F0FDCA019DF8}" type="datetime1">
              <a:rPr lang="da-DK" smtClean="0"/>
              <a:pPr/>
              <a:t>02-10-2009</a:t>
            </a:fld>
            <a:endParaRPr lang="da-DK"/>
          </a:p>
        </p:txBody>
      </p:sp>
      <p:sp>
        <p:nvSpPr>
          <p:cNvPr id="5" name="Pladsholder til sidefod 4"/>
          <p:cNvSpPr>
            <a:spLocks noGrp="1"/>
          </p:cNvSpPr>
          <p:nvPr>
            <p:ph type="ftr" sz="quarter" idx="11"/>
          </p:nvPr>
        </p:nvSpPr>
        <p:spPr/>
        <p:txBody>
          <a:bodyPr/>
          <a:lstStyle/>
          <a:p>
            <a:r>
              <a:rPr lang="da-DK" smtClean="0"/>
              <a:t>CAND.PSYCH. STEEN GULDAGER, MIND@WEBSPEED.DK, TLF. 4014 4900, WWW.MIND-FUL.DK</a:t>
            </a:r>
            <a:endParaRPr lang="da-DK"/>
          </a:p>
        </p:txBody>
      </p:sp>
      <p:sp>
        <p:nvSpPr>
          <p:cNvPr id="6" name="Pladsholder til diasnummer 5"/>
          <p:cNvSpPr>
            <a:spLocks noGrp="1"/>
          </p:cNvSpPr>
          <p:nvPr>
            <p:ph type="sldNum" sz="quarter" idx="12"/>
          </p:nvPr>
        </p:nvSpPr>
        <p:spPr/>
        <p:txBody>
          <a:bodyPr/>
          <a:lstStyle/>
          <a:p>
            <a:fld id="{8B9C1312-EFFF-47CA-BACC-0A24A8A39D7B}"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el og 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a-DK" smtClean="0"/>
              <a:t>Klik for at redigere titeltypografi i masteren</a:t>
            </a:r>
            <a:endParaRPr lang="da-DK"/>
          </a:p>
        </p:txBody>
      </p:sp>
      <p:sp>
        <p:nvSpPr>
          <p:cNvPr id="3" name="Pladsholder til diagram 2"/>
          <p:cNvSpPr>
            <a:spLocks noGrp="1"/>
          </p:cNvSpPr>
          <p:nvPr>
            <p:ph type="chart" idx="1"/>
          </p:nvPr>
        </p:nvSpPr>
        <p:spPr>
          <a:xfrm>
            <a:off x="457200" y="1905000"/>
            <a:ext cx="8229600" cy="4114800"/>
          </a:xfrm>
        </p:spPr>
        <p:txBody>
          <a:bodyPr/>
          <a:lstStyle/>
          <a:p>
            <a:endParaRPr lang="da-DK"/>
          </a:p>
        </p:txBody>
      </p:sp>
      <p:sp>
        <p:nvSpPr>
          <p:cNvPr id="4" name="Pladsholder til sidefod 3"/>
          <p:cNvSpPr>
            <a:spLocks noGrp="1"/>
          </p:cNvSpPr>
          <p:nvPr>
            <p:ph type="ftr" sz="quarter" idx="10"/>
          </p:nvPr>
        </p:nvSpPr>
        <p:spPr>
          <a:xfrm>
            <a:off x="1828800" y="6381750"/>
            <a:ext cx="5551488" cy="476250"/>
          </a:xfrm>
        </p:spPr>
        <p:txBody>
          <a:bodyPr/>
          <a:lstStyle>
            <a:lvl1pPr>
              <a:defRPr/>
            </a:lvl1pPr>
          </a:lstStyle>
          <a:p>
            <a:r>
              <a:rPr lang="da-DK"/>
              <a:t>Cand.psych. Steen Guldager mind@webspeed.dk</a:t>
            </a:r>
          </a:p>
        </p:txBody>
      </p:sp>
      <p:sp>
        <p:nvSpPr>
          <p:cNvPr id="5" name="Pladsholder til diasnummer 4"/>
          <p:cNvSpPr>
            <a:spLocks noGrp="1"/>
          </p:cNvSpPr>
          <p:nvPr>
            <p:ph type="sldNum" sz="quarter" idx="11"/>
          </p:nvPr>
        </p:nvSpPr>
        <p:spPr>
          <a:xfrm>
            <a:off x="8101013" y="6245225"/>
            <a:ext cx="585787" cy="476250"/>
          </a:xfrm>
        </p:spPr>
        <p:txBody>
          <a:bodyPr/>
          <a:lstStyle>
            <a:lvl1pPr>
              <a:defRPr/>
            </a:lvl1pPr>
          </a:lstStyle>
          <a:p>
            <a:fld id="{0197DBBF-E4D5-4802-8CF9-17895032AB17}" type="slidenum">
              <a:rPr lang="da-DK"/>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a-DK" smtClean="0"/>
              <a:t>Klik for at redigere titeltypografi i masteren</a:t>
            </a:r>
            <a:endParaRPr kumimoji="0" lang="en-US"/>
          </a:p>
        </p:txBody>
      </p:sp>
      <p:sp>
        <p:nvSpPr>
          <p:cNvPr id="3" name="Pladsholder til indhold 2"/>
          <p:cNvSpPr>
            <a:spLocks noGrp="1"/>
          </p:cNvSpPr>
          <p:nvPr>
            <p:ph idx="1"/>
          </p:nvPr>
        </p:nvSpPr>
        <p:spPr/>
        <p:txBody>
          <a:body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dato 3"/>
          <p:cNvSpPr>
            <a:spLocks noGrp="1"/>
          </p:cNvSpPr>
          <p:nvPr>
            <p:ph type="dt" sz="half" idx="10"/>
          </p:nvPr>
        </p:nvSpPr>
        <p:spPr/>
        <p:txBody>
          <a:bodyPr/>
          <a:lstStyle/>
          <a:p>
            <a:fld id="{8640106A-4093-419A-A495-96967FEEB677}" type="datetime1">
              <a:rPr lang="da-DK" smtClean="0"/>
              <a:pPr/>
              <a:t>02-10-2009</a:t>
            </a:fld>
            <a:endParaRPr lang="da-DK"/>
          </a:p>
        </p:txBody>
      </p:sp>
      <p:sp>
        <p:nvSpPr>
          <p:cNvPr id="5" name="Pladsholder til sidefod 4"/>
          <p:cNvSpPr>
            <a:spLocks noGrp="1"/>
          </p:cNvSpPr>
          <p:nvPr>
            <p:ph type="ftr" sz="quarter" idx="11"/>
          </p:nvPr>
        </p:nvSpPr>
        <p:spPr/>
        <p:txBody>
          <a:bodyPr/>
          <a:lstStyle/>
          <a:p>
            <a:r>
              <a:rPr lang="da-DK" smtClean="0"/>
              <a:t>CAND.PSYCH. STEEN GULDAGER, MIND@WEBSPEED.DK, TLF. 4014 4900, WWW.MIND-FUL.DK</a:t>
            </a:r>
            <a:endParaRPr lang="da-DK"/>
          </a:p>
        </p:txBody>
      </p:sp>
      <p:sp>
        <p:nvSpPr>
          <p:cNvPr id="6" name="Pladsholder til diasnummer 5"/>
          <p:cNvSpPr>
            <a:spLocks noGrp="1"/>
          </p:cNvSpPr>
          <p:nvPr>
            <p:ph type="sldNum" sz="quarter" idx="12"/>
          </p:nvPr>
        </p:nvSpPr>
        <p:spPr/>
        <p:txBody>
          <a:bodyPr/>
          <a:lstStyle/>
          <a:p>
            <a:fld id="{8B9C1312-EFFF-47CA-BACC-0A24A8A39D7B}"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a-DK" smtClean="0"/>
              <a:t>Klik for at redigere typografi i masteren</a:t>
            </a:r>
          </a:p>
        </p:txBody>
      </p:sp>
      <p:sp>
        <p:nvSpPr>
          <p:cNvPr id="4" name="Pladsholder til dato 3"/>
          <p:cNvSpPr>
            <a:spLocks noGrp="1"/>
          </p:cNvSpPr>
          <p:nvPr>
            <p:ph type="dt" sz="half" idx="10"/>
          </p:nvPr>
        </p:nvSpPr>
        <p:spPr/>
        <p:txBody>
          <a:bodyPr/>
          <a:lstStyle/>
          <a:p>
            <a:fld id="{A9419E36-A843-4A3A-AD62-19B11E1E2634}" type="datetime1">
              <a:rPr lang="da-DK" smtClean="0"/>
              <a:pPr/>
              <a:t>02-10-2009</a:t>
            </a:fld>
            <a:endParaRPr lang="da-DK"/>
          </a:p>
        </p:txBody>
      </p:sp>
      <p:sp>
        <p:nvSpPr>
          <p:cNvPr id="5" name="Pladsholder til sidefod 4"/>
          <p:cNvSpPr>
            <a:spLocks noGrp="1"/>
          </p:cNvSpPr>
          <p:nvPr>
            <p:ph type="ftr" sz="quarter" idx="11"/>
          </p:nvPr>
        </p:nvSpPr>
        <p:spPr/>
        <p:txBody>
          <a:bodyPr/>
          <a:lstStyle/>
          <a:p>
            <a:r>
              <a:rPr lang="da-DK" smtClean="0"/>
              <a:t>CAND.PSYCH. STEEN GULDAGER, MIND@WEBSPEED.DK, TLF. 4014 4900, WWW.MIND-FUL.DK</a:t>
            </a:r>
            <a:endParaRPr lang="da-DK"/>
          </a:p>
        </p:txBody>
      </p:sp>
      <p:sp>
        <p:nvSpPr>
          <p:cNvPr id="6" name="Pladsholder til diasnummer 5"/>
          <p:cNvSpPr>
            <a:spLocks noGrp="1"/>
          </p:cNvSpPr>
          <p:nvPr>
            <p:ph type="sldNum" sz="quarter" idx="12"/>
          </p:nvPr>
        </p:nvSpPr>
        <p:spPr/>
        <p:txBody>
          <a:bodyPr/>
          <a:lstStyle/>
          <a:p>
            <a:fld id="{8B9C1312-EFFF-47CA-BACC-0A24A8A39D7B}" type="slidenum">
              <a:rPr lang="da-DK" smtClean="0"/>
              <a:pPr/>
              <a:t>‹nr.›</a:t>
            </a:fld>
            <a:endParaRPr lang="da-DK"/>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a-DK" smtClean="0"/>
              <a:t>Klik for at redigere titeltypografi i masteren</a:t>
            </a:r>
            <a:endParaRPr kumimoji="0" lang="en-US"/>
          </a:p>
        </p:txBody>
      </p:sp>
      <p:sp>
        <p:nvSpPr>
          <p:cNvPr id="3" name="Pladsholder til indhol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4" name="Pladsholder til indhol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p>
            <a:fld id="{DC9DD166-8C55-48EF-9396-97597820D929}" type="datetime1">
              <a:rPr lang="da-DK" smtClean="0"/>
              <a:pPr/>
              <a:t>02-10-2009</a:t>
            </a:fld>
            <a:endParaRPr lang="da-DK"/>
          </a:p>
        </p:txBody>
      </p:sp>
      <p:sp>
        <p:nvSpPr>
          <p:cNvPr id="6" name="Pladsholder til sidefod 5"/>
          <p:cNvSpPr>
            <a:spLocks noGrp="1"/>
          </p:cNvSpPr>
          <p:nvPr>
            <p:ph type="ftr" sz="quarter" idx="11"/>
          </p:nvPr>
        </p:nvSpPr>
        <p:spPr/>
        <p:txBody>
          <a:bodyPr/>
          <a:lstStyle/>
          <a:p>
            <a:r>
              <a:rPr lang="da-DK" smtClean="0"/>
              <a:t>CAND.PSYCH. STEEN GULDAGER, MIND@WEBSPEED.DK, TLF. 4014 4900, WWW.MIND-FUL.DK</a:t>
            </a:r>
            <a:endParaRPr lang="da-DK"/>
          </a:p>
        </p:txBody>
      </p:sp>
      <p:sp>
        <p:nvSpPr>
          <p:cNvPr id="7" name="Pladsholder til diasnummer 6"/>
          <p:cNvSpPr>
            <a:spLocks noGrp="1"/>
          </p:cNvSpPr>
          <p:nvPr>
            <p:ph type="sldNum" sz="quarter" idx="12"/>
          </p:nvPr>
        </p:nvSpPr>
        <p:spPr/>
        <p:txBody>
          <a:bodyPr/>
          <a:lstStyle/>
          <a:p>
            <a:fld id="{8B9C1312-EFFF-47CA-BACC-0A24A8A39D7B}"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a-DK" smtClean="0"/>
              <a:t>Klik for at redigere titeltypografi i masteren</a:t>
            </a:r>
            <a:endParaRPr kumimoji="0" lang="en-US"/>
          </a:p>
        </p:txBody>
      </p:sp>
      <p:sp>
        <p:nvSpPr>
          <p:cNvPr id="3" name="Pladsholder til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typografi i masteren</a:t>
            </a:r>
          </a:p>
        </p:txBody>
      </p:sp>
      <p:sp>
        <p:nvSpPr>
          <p:cNvPr id="4" name="Pladsholder til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a-DK" smtClean="0"/>
              <a:t>Klik for at redigere typografi i masteren</a:t>
            </a:r>
          </a:p>
        </p:txBody>
      </p:sp>
      <p:sp>
        <p:nvSpPr>
          <p:cNvPr id="5" name="Pladsholder til indhol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6" name="Pladsholder til indhol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7" name="Pladsholder til dato 6"/>
          <p:cNvSpPr>
            <a:spLocks noGrp="1"/>
          </p:cNvSpPr>
          <p:nvPr>
            <p:ph type="dt" sz="half" idx="10"/>
          </p:nvPr>
        </p:nvSpPr>
        <p:spPr/>
        <p:txBody>
          <a:bodyPr/>
          <a:lstStyle/>
          <a:p>
            <a:fld id="{259F5563-1592-4879-BD12-A365828AA0FB}" type="datetime1">
              <a:rPr lang="da-DK" smtClean="0"/>
              <a:pPr/>
              <a:t>02-10-2009</a:t>
            </a:fld>
            <a:endParaRPr lang="da-DK"/>
          </a:p>
        </p:txBody>
      </p:sp>
      <p:sp>
        <p:nvSpPr>
          <p:cNvPr id="8" name="Pladsholder til sidefod 7"/>
          <p:cNvSpPr>
            <a:spLocks noGrp="1"/>
          </p:cNvSpPr>
          <p:nvPr>
            <p:ph type="ftr" sz="quarter" idx="11"/>
          </p:nvPr>
        </p:nvSpPr>
        <p:spPr/>
        <p:txBody>
          <a:bodyPr/>
          <a:lstStyle/>
          <a:p>
            <a:r>
              <a:rPr lang="da-DK" smtClean="0"/>
              <a:t>CAND.PSYCH. STEEN GULDAGER, MIND@WEBSPEED.DK, TLF. 4014 4900, WWW.MIND-FUL.DK</a:t>
            </a:r>
            <a:endParaRPr lang="da-DK"/>
          </a:p>
        </p:txBody>
      </p:sp>
      <p:sp>
        <p:nvSpPr>
          <p:cNvPr id="9" name="Pladsholder til diasnummer 8"/>
          <p:cNvSpPr>
            <a:spLocks noGrp="1"/>
          </p:cNvSpPr>
          <p:nvPr>
            <p:ph type="sldNum" sz="quarter" idx="12"/>
          </p:nvPr>
        </p:nvSpPr>
        <p:spPr/>
        <p:txBody>
          <a:bodyPr/>
          <a:lstStyle/>
          <a:p>
            <a:fld id="{8B9C1312-EFFF-47CA-BACC-0A24A8A39D7B}"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a-DK" smtClean="0"/>
              <a:t>Klik for at redigere titeltypografi i masteren</a:t>
            </a:r>
            <a:endParaRPr kumimoji="0" lang="en-US"/>
          </a:p>
        </p:txBody>
      </p:sp>
      <p:sp>
        <p:nvSpPr>
          <p:cNvPr id="3" name="Pladsholder til dato 2"/>
          <p:cNvSpPr>
            <a:spLocks noGrp="1"/>
          </p:cNvSpPr>
          <p:nvPr>
            <p:ph type="dt" sz="half" idx="10"/>
          </p:nvPr>
        </p:nvSpPr>
        <p:spPr/>
        <p:txBody>
          <a:bodyPr/>
          <a:lstStyle/>
          <a:p>
            <a:fld id="{794B7ABD-635D-4A80-B41D-D6DB1FB51B1B}" type="datetime1">
              <a:rPr lang="da-DK" smtClean="0"/>
              <a:pPr/>
              <a:t>02-10-2009</a:t>
            </a:fld>
            <a:endParaRPr lang="da-DK"/>
          </a:p>
        </p:txBody>
      </p:sp>
      <p:sp>
        <p:nvSpPr>
          <p:cNvPr id="4" name="Pladsholder til sidefod 3"/>
          <p:cNvSpPr>
            <a:spLocks noGrp="1"/>
          </p:cNvSpPr>
          <p:nvPr>
            <p:ph type="ftr" sz="quarter" idx="11"/>
          </p:nvPr>
        </p:nvSpPr>
        <p:spPr/>
        <p:txBody>
          <a:bodyPr/>
          <a:lstStyle/>
          <a:p>
            <a:r>
              <a:rPr lang="da-DK" smtClean="0"/>
              <a:t>CAND.PSYCH. STEEN GULDAGER, MIND@WEBSPEED.DK, TLF. 4014 4900, WWW.MIND-FUL.DK</a:t>
            </a:r>
            <a:endParaRPr lang="da-DK"/>
          </a:p>
        </p:txBody>
      </p:sp>
      <p:sp>
        <p:nvSpPr>
          <p:cNvPr id="5" name="Pladsholder til diasnummer 4"/>
          <p:cNvSpPr>
            <a:spLocks noGrp="1"/>
          </p:cNvSpPr>
          <p:nvPr>
            <p:ph type="sldNum" sz="quarter" idx="12"/>
          </p:nvPr>
        </p:nvSpPr>
        <p:spPr/>
        <p:txBody>
          <a:bodyPr/>
          <a:lstStyle/>
          <a:p>
            <a:fld id="{8B9C1312-EFFF-47CA-BACC-0A24A8A39D7B}"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66678C7-53E3-41B6-860C-F6AD37B7963E}" type="datetime1">
              <a:rPr lang="da-DK" smtClean="0"/>
              <a:pPr/>
              <a:t>02-10-2009</a:t>
            </a:fld>
            <a:endParaRPr lang="da-DK"/>
          </a:p>
        </p:txBody>
      </p:sp>
      <p:sp>
        <p:nvSpPr>
          <p:cNvPr id="3" name="Pladsholder til sidefod 2"/>
          <p:cNvSpPr>
            <a:spLocks noGrp="1"/>
          </p:cNvSpPr>
          <p:nvPr>
            <p:ph type="ftr" sz="quarter" idx="11"/>
          </p:nvPr>
        </p:nvSpPr>
        <p:spPr/>
        <p:txBody>
          <a:bodyPr/>
          <a:lstStyle/>
          <a:p>
            <a:r>
              <a:rPr lang="da-DK" smtClean="0"/>
              <a:t>CAND.PSYCH. STEEN GULDAGER, MIND@WEBSPEED.DK, TLF. 4014 4900, WWW.MIND-FUL.DK</a:t>
            </a:r>
            <a:endParaRPr lang="da-DK"/>
          </a:p>
        </p:txBody>
      </p:sp>
      <p:sp>
        <p:nvSpPr>
          <p:cNvPr id="4" name="Pladsholder til diasnummer 3"/>
          <p:cNvSpPr>
            <a:spLocks noGrp="1"/>
          </p:cNvSpPr>
          <p:nvPr>
            <p:ph type="sldNum" sz="quarter" idx="12"/>
          </p:nvPr>
        </p:nvSpPr>
        <p:spPr/>
        <p:txBody>
          <a:bodyPr/>
          <a:lstStyle/>
          <a:p>
            <a:fld id="{8B9C1312-EFFF-47CA-BACC-0A24A8A39D7B}"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a-DK" smtClean="0"/>
              <a:t>Klik for at redigere titeltypografi i masteren</a:t>
            </a:r>
            <a:endParaRPr kumimoji="0" lang="en-US"/>
          </a:p>
        </p:txBody>
      </p:sp>
      <p:sp>
        <p:nvSpPr>
          <p:cNvPr id="3" name="Pladsholder til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a-DK" smtClean="0"/>
              <a:t>Klik for at redigere typografi i masteren</a:t>
            </a:r>
          </a:p>
        </p:txBody>
      </p:sp>
      <p:sp>
        <p:nvSpPr>
          <p:cNvPr id="4" name="Pladsholder til indhol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a-DK" smtClean="0"/>
              <a:t>Klik for at redigere typografi i masteren</a:t>
            </a:r>
          </a:p>
          <a:p>
            <a:pPr lvl="1" eaLnBrk="1" latinLnBrk="0" hangingPunct="1"/>
            <a:r>
              <a:rPr lang="da-DK" smtClean="0"/>
              <a:t>Andet niveau</a:t>
            </a:r>
          </a:p>
          <a:p>
            <a:pPr lvl="2" eaLnBrk="1" latinLnBrk="0" hangingPunct="1"/>
            <a:r>
              <a:rPr lang="da-DK" smtClean="0"/>
              <a:t>Tredje niveau</a:t>
            </a:r>
          </a:p>
          <a:p>
            <a:pPr lvl="3" eaLnBrk="1" latinLnBrk="0" hangingPunct="1"/>
            <a:r>
              <a:rPr lang="da-DK" smtClean="0"/>
              <a:t>Fjerde niveau</a:t>
            </a:r>
          </a:p>
          <a:p>
            <a:pPr lvl="4" eaLnBrk="1" latinLnBrk="0" hangingPunct="1"/>
            <a:r>
              <a:rPr lang="da-DK" smtClean="0"/>
              <a:t>Femte niveau</a:t>
            </a:r>
            <a:endParaRPr kumimoji="0" lang="en-US"/>
          </a:p>
        </p:txBody>
      </p:sp>
      <p:sp>
        <p:nvSpPr>
          <p:cNvPr id="5" name="Pladsholder til dato 4"/>
          <p:cNvSpPr>
            <a:spLocks noGrp="1"/>
          </p:cNvSpPr>
          <p:nvPr>
            <p:ph type="dt" sz="half" idx="10"/>
          </p:nvPr>
        </p:nvSpPr>
        <p:spPr/>
        <p:txBody>
          <a:bodyPr/>
          <a:lstStyle/>
          <a:p>
            <a:fld id="{30AA6501-7804-4A30-9183-C9E7A1C1BEB6}" type="datetime1">
              <a:rPr lang="da-DK" smtClean="0"/>
              <a:pPr/>
              <a:t>02-10-2009</a:t>
            </a:fld>
            <a:endParaRPr lang="da-DK"/>
          </a:p>
        </p:txBody>
      </p:sp>
      <p:sp>
        <p:nvSpPr>
          <p:cNvPr id="6" name="Pladsholder til sidefod 5"/>
          <p:cNvSpPr>
            <a:spLocks noGrp="1"/>
          </p:cNvSpPr>
          <p:nvPr>
            <p:ph type="ftr" sz="quarter" idx="11"/>
          </p:nvPr>
        </p:nvSpPr>
        <p:spPr/>
        <p:txBody>
          <a:bodyPr/>
          <a:lstStyle/>
          <a:p>
            <a:r>
              <a:rPr lang="da-DK" smtClean="0"/>
              <a:t>CAND.PSYCH. STEEN GULDAGER, MIND@WEBSPEED.DK, TLF. 4014 4900, WWW.MIND-FUL.DK</a:t>
            </a:r>
            <a:endParaRPr lang="da-DK"/>
          </a:p>
        </p:txBody>
      </p:sp>
      <p:sp>
        <p:nvSpPr>
          <p:cNvPr id="7" name="Pladsholder til diasnummer 6"/>
          <p:cNvSpPr>
            <a:spLocks noGrp="1"/>
          </p:cNvSpPr>
          <p:nvPr>
            <p:ph type="sldNum" sz="quarter" idx="12"/>
          </p:nvPr>
        </p:nvSpPr>
        <p:spPr/>
        <p:txBody>
          <a:bodyPr/>
          <a:lstStyle/>
          <a:p>
            <a:fld id="{8B9C1312-EFFF-47CA-BACC-0A24A8A39D7B}"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9" name="Rektangel med enkelt afklippet og afrundet hjørn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tvinklet trekan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a-DK" smtClean="0"/>
              <a:t>Klik for at redigere titeltypografi i masteren</a:t>
            </a:r>
            <a:endParaRPr kumimoji="0" lang="en-US"/>
          </a:p>
        </p:txBody>
      </p:sp>
      <p:sp>
        <p:nvSpPr>
          <p:cNvPr id="4" name="Pladsholder til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a-DK" smtClean="0"/>
              <a:t>Klik for at redigere typografi i masteren</a:t>
            </a:r>
          </a:p>
        </p:txBody>
      </p:sp>
      <p:sp>
        <p:nvSpPr>
          <p:cNvPr id="5" name="Pladsholder til dato 4"/>
          <p:cNvSpPr>
            <a:spLocks noGrp="1"/>
          </p:cNvSpPr>
          <p:nvPr>
            <p:ph type="dt" sz="half" idx="10"/>
          </p:nvPr>
        </p:nvSpPr>
        <p:spPr/>
        <p:txBody>
          <a:bodyPr/>
          <a:lstStyle/>
          <a:p>
            <a:fld id="{6A0540F6-C17F-4C77-BC2A-F891EAAE1C81}" type="datetime1">
              <a:rPr lang="da-DK" smtClean="0"/>
              <a:pPr/>
              <a:t>02-10-2009</a:t>
            </a:fld>
            <a:endParaRPr lang="da-DK"/>
          </a:p>
        </p:txBody>
      </p:sp>
      <p:sp>
        <p:nvSpPr>
          <p:cNvPr id="6" name="Pladsholder til sidefod 5"/>
          <p:cNvSpPr>
            <a:spLocks noGrp="1"/>
          </p:cNvSpPr>
          <p:nvPr>
            <p:ph type="ftr" sz="quarter" idx="11"/>
          </p:nvPr>
        </p:nvSpPr>
        <p:spPr/>
        <p:txBody>
          <a:bodyPr/>
          <a:lstStyle/>
          <a:p>
            <a:r>
              <a:rPr lang="da-DK" smtClean="0"/>
              <a:t>CAND.PSYCH. STEEN GULDAGER, MIND@WEBSPEED.DK, TLF. 4014 4900, WWW.MIND-FUL.DK</a:t>
            </a:r>
            <a:endParaRPr lang="da-DK"/>
          </a:p>
        </p:txBody>
      </p:sp>
      <p:sp>
        <p:nvSpPr>
          <p:cNvPr id="7" name="Pladsholder til diasnummer 6"/>
          <p:cNvSpPr>
            <a:spLocks noGrp="1"/>
          </p:cNvSpPr>
          <p:nvPr>
            <p:ph type="sldNum" sz="quarter" idx="12"/>
          </p:nvPr>
        </p:nvSpPr>
        <p:spPr>
          <a:xfrm>
            <a:off x="8077200" y="6356350"/>
            <a:ext cx="609600" cy="365125"/>
          </a:xfrm>
        </p:spPr>
        <p:txBody>
          <a:bodyPr/>
          <a:lstStyle/>
          <a:p>
            <a:fld id="{8B9C1312-EFFF-47CA-BACC-0A24A8A39D7B}" type="slidenum">
              <a:rPr lang="da-DK" smtClean="0"/>
              <a:pPr/>
              <a:t>‹nr.›</a:t>
            </a:fld>
            <a:endParaRPr lang="da-DK"/>
          </a:p>
        </p:txBody>
      </p:sp>
      <p:sp>
        <p:nvSpPr>
          <p:cNvPr id="3" name="Pladsholder til billed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a-DK" smtClean="0"/>
              <a:t>Klik på ikonet for at tilføje et billede</a:t>
            </a:r>
            <a:endParaRPr kumimoji="0" lang="en-US" dirty="0"/>
          </a:p>
        </p:txBody>
      </p:sp>
      <p:sp>
        <p:nvSpPr>
          <p:cNvPr id="10" name="Kombinationstegning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Kombinationstegning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Kombinationstegning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Kombinationstegning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Pladsholder til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a-DK" smtClean="0"/>
              <a:t>Klik for at redigere titeltypografi i masteren</a:t>
            </a:r>
            <a:endParaRPr kumimoji="0" lang="en-US"/>
          </a:p>
        </p:txBody>
      </p:sp>
      <p:sp>
        <p:nvSpPr>
          <p:cNvPr id="30" name="Pladsholder til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a-DK" smtClean="0"/>
              <a:t>Klik for at redigere typografi i masteren</a:t>
            </a:r>
          </a:p>
          <a:p>
            <a:pPr lvl="1" eaLnBrk="1" latinLnBrk="0" hangingPunct="1"/>
            <a:r>
              <a:rPr kumimoji="0" lang="da-DK" smtClean="0"/>
              <a:t>Andet niveau</a:t>
            </a:r>
          </a:p>
          <a:p>
            <a:pPr lvl="2" eaLnBrk="1" latinLnBrk="0" hangingPunct="1"/>
            <a:r>
              <a:rPr kumimoji="0" lang="da-DK" smtClean="0"/>
              <a:t>Tredje niveau</a:t>
            </a:r>
          </a:p>
          <a:p>
            <a:pPr lvl="3" eaLnBrk="1" latinLnBrk="0" hangingPunct="1"/>
            <a:r>
              <a:rPr kumimoji="0" lang="da-DK" smtClean="0"/>
              <a:t>Fjerde niveau</a:t>
            </a:r>
          </a:p>
          <a:p>
            <a:pPr lvl="4" eaLnBrk="1" latinLnBrk="0" hangingPunct="1"/>
            <a:r>
              <a:rPr kumimoji="0" lang="da-DK" smtClean="0"/>
              <a:t>Femte niveau</a:t>
            </a:r>
            <a:endParaRPr kumimoji="0" lang="en-US"/>
          </a:p>
        </p:txBody>
      </p:sp>
      <p:sp>
        <p:nvSpPr>
          <p:cNvPr id="10" name="Pladsholder til dato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5958E8-84CA-49BF-83EB-9CF1F9927881}" type="datetime1">
              <a:rPr lang="da-DK" smtClean="0"/>
              <a:pPr/>
              <a:t>02-10-2009</a:t>
            </a:fld>
            <a:endParaRPr lang="da-DK"/>
          </a:p>
        </p:txBody>
      </p:sp>
      <p:sp>
        <p:nvSpPr>
          <p:cNvPr id="22" name="Pladsholder til sidefod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da-DK" smtClean="0"/>
              <a:t>CAND.PSYCH. STEEN GULDAGER, MIND@WEBSPEED.DK, TLF. 4014 4900, WWW.MIND-FUL.DK</a:t>
            </a:r>
            <a:endParaRPr lang="da-DK"/>
          </a:p>
        </p:txBody>
      </p:sp>
      <p:sp>
        <p:nvSpPr>
          <p:cNvPr id="18" name="Pladsholder til dias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9C1312-EFFF-47CA-BACC-0A24A8A39D7B}" type="slidenum">
              <a:rPr lang="da-DK" smtClean="0"/>
              <a:pPr/>
              <a:t>‹nr.›</a:t>
            </a:fld>
            <a:endParaRPr lang="da-DK"/>
          </a:p>
        </p:txBody>
      </p:sp>
      <p:grpSp>
        <p:nvGrpSpPr>
          <p:cNvPr id="2" name="Gruppe 1"/>
          <p:cNvGrpSpPr/>
          <p:nvPr/>
        </p:nvGrpSpPr>
        <p:grpSpPr>
          <a:xfrm>
            <a:off x="-19017" y="202408"/>
            <a:ext cx="9180548" cy="649224"/>
            <a:chOff x="-19045" y="216550"/>
            <a:chExt cx="9180548" cy="649224"/>
          </a:xfrm>
        </p:grpSpPr>
        <p:sp>
          <p:nvSpPr>
            <p:cNvPr id="12" name="Kombinationstegning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Kombinationstegning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IND@WEBSPEED.D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MIND@WEBSPEED.D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MIND@WEBSPEED.D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MIND@WEBSPEED.D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ure4you.dk/960/MINI%205.0.0%20dansk.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IND@WEBSPEED.D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ure4you.dk/960/MINI%205.0.0%20dansk.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ure4you.dk/960/MINI%205.0.0%20dans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IND@WEBSPEED.D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IND@WEBSPEED.D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MIND@WEBSPEED.D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MIND@WEBSPEED.D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MIND@WEBSPEED.D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6176" y="714356"/>
            <a:ext cx="7851648" cy="1828800"/>
          </a:xfrm>
        </p:spPr>
        <p:txBody>
          <a:bodyPr/>
          <a:lstStyle/>
          <a:p>
            <a:pPr algn="ctr"/>
            <a:r>
              <a:rPr lang="da-DK" dirty="0" err="1" smtClean="0"/>
              <a:t>Assessment</a:t>
            </a:r>
            <a:r>
              <a:rPr lang="da-DK" dirty="0" smtClean="0"/>
              <a:t> ”</a:t>
            </a:r>
            <a:r>
              <a:rPr lang="da-DK" dirty="0" err="1" smtClean="0"/>
              <a:t>startkit</a:t>
            </a:r>
            <a:r>
              <a:rPr lang="da-DK" dirty="0" smtClean="0"/>
              <a:t>”</a:t>
            </a:r>
            <a:br>
              <a:rPr lang="da-DK" dirty="0" smtClean="0"/>
            </a:br>
            <a:r>
              <a:rPr lang="da-DK" dirty="0" smtClean="0"/>
              <a:t>- et eksempel</a:t>
            </a:r>
            <a:endParaRPr lang="da-DK" dirty="0"/>
          </a:p>
        </p:txBody>
      </p:sp>
      <p:sp>
        <p:nvSpPr>
          <p:cNvPr id="3" name="Undertitel 2"/>
          <p:cNvSpPr>
            <a:spLocks noGrp="1"/>
          </p:cNvSpPr>
          <p:nvPr>
            <p:ph type="subTitle" idx="1"/>
          </p:nvPr>
        </p:nvSpPr>
        <p:spPr>
          <a:xfrm>
            <a:off x="533400" y="5286388"/>
            <a:ext cx="7854696" cy="1000132"/>
          </a:xfrm>
        </p:spPr>
        <p:txBody>
          <a:bodyPr/>
          <a:lstStyle/>
          <a:p>
            <a:pPr algn="ctr"/>
            <a:endParaRPr lang="da-DK" dirty="0" smtClean="0"/>
          </a:p>
          <a:p>
            <a:pPr algn="ctr"/>
            <a:r>
              <a:rPr lang="da-DK" dirty="0" smtClean="0"/>
              <a:t>Klinisk Konference 2. oktober 2009</a:t>
            </a:r>
            <a:endParaRPr lang="da-DK" dirty="0"/>
          </a:p>
        </p:txBody>
      </p:sp>
      <p:sp>
        <p:nvSpPr>
          <p:cNvPr id="4" name="Pladsholder til diasnummer 3"/>
          <p:cNvSpPr>
            <a:spLocks noGrp="1"/>
          </p:cNvSpPr>
          <p:nvPr>
            <p:ph type="sldNum" sz="quarter" idx="12"/>
          </p:nvPr>
        </p:nvSpPr>
        <p:spPr/>
        <p:txBody>
          <a:bodyPr/>
          <a:lstStyle/>
          <a:p>
            <a:endParaRPr lang="da-DK" dirty="0"/>
          </a:p>
        </p:txBody>
      </p:sp>
      <p:sp>
        <p:nvSpPr>
          <p:cNvPr id="5" name="Pladsholder til sidefod 4"/>
          <p:cNvSpPr>
            <a:spLocks noGrp="1"/>
          </p:cNvSpPr>
          <p:nvPr>
            <p:ph type="ftr" sz="quarter" idx="11"/>
          </p:nvPr>
        </p:nvSpPr>
        <p:spPr>
          <a:xfrm>
            <a:off x="357158" y="6356350"/>
            <a:ext cx="8072494" cy="365125"/>
          </a:xfrm>
        </p:spPr>
        <p:txBody>
          <a:bodyPr/>
          <a:lstStyle/>
          <a:p>
            <a:pPr algn="ctr"/>
            <a:r>
              <a:rPr lang="da-DK" sz="1000" b="1" dirty="0" smtClean="0"/>
              <a:t>CAND.PSYCH. STEEN GULDAGER, MIND@WEBSPEED.DK, TLF. 4014 4900, WWW.MIND-FUL.DK</a:t>
            </a:r>
            <a:endParaRPr lang="da-DK" sz="1000" b="1" dirty="0"/>
          </a:p>
        </p:txBody>
      </p:sp>
      <p:pic>
        <p:nvPicPr>
          <p:cNvPr id="27650" name="Picture 2" descr="http://www.inspirationalworkplaces.com.au/images/curved/assessment.jpg"/>
          <p:cNvPicPr>
            <a:picLocks noChangeAspect="1" noChangeArrowheads="1"/>
          </p:cNvPicPr>
          <p:nvPr/>
        </p:nvPicPr>
        <p:blipFill>
          <a:blip r:embed="rId2"/>
          <a:srcRect/>
          <a:stretch>
            <a:fillRect/>
          </a:stretch>
        </p:blipFill>
        <p:spPr bwMode="auto">
          <a:xfrm>
            <a:off x="3148013" y="2643182"/>
            <a:ext cx="2847975" cy="2857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3060" y="571480"/>
            <a:ext cx="4586262" cy="704104"/>
          </a:xfrm>
        </p:spPr>
        <p:txBody>
          <a:bodyPr>
            <a:normAutofit fontScale="90000"/>
          </a:bodyPr>
          <a:lstStyle/>
          <a:p>
            <a:r>
              <a:rPr lang="da-DK" dirty="0" smtClean="0"/>
              <a:t>M.I.N.I. 5.0.0</a:t>
            </a:r>
            <a:endParaRPr lang="da-DK" dirty="0"/>
          </a:p>
        </p:txBody>
      </p:sp>
      <p:sp>
        <p:nvSpPr>
          <p:cNvPr id="3" name="Pladsholder til indhold 2"/>
          <p:cNvSpPr>
            <a:spLocks noGrp="1"/>
          </p:cNvSpPr>
          <p:nvPr>
            <p:ph idx="1"/>
          </p:nvPr>
        </p:nvSpPr>
        <p:spPr>
          <a:xfrm>
            <a:off x="457200" y="2143116"/>
            <a:ext cx="8229600" cy="4000528"/>
          </a:xfrm>
        </p:spPr>
        <p:txBody>
          <a:bodyPr>
            <a:normAutofit/>
          </a:bodyPr>
          <a:lstStyle/>
          <a:p>
            <a:r>
              <a:rPr lang="da-DK" dirty="0" smtClean="0"/>
              <a:t>Se MINI</a:t>
            </a:r>
            <a:endParaRPr lang="da-DK" dirty="0"/>
          </a:p>
        </p:txBody>
      </p:sp>
      <p:sp>
        <p:nvSpPr>
          <p:cNvPr id="4" name="Pladsholder til diasnummer 3"/>
          <p:cNvSpPr>
            <a:spLocks noGrp="1"/>
          </p:cNvSpPr>
          <p:nvPr>
            <p:ph type="sldNum" sz="quarter" idx="12"/>
          </p:nvPr>
        </p:nvSpPr>
        <p:spPr/>
        <p:txBody>
          <a:bodyPr/>
          <a:lstStyle/>
          <a:p>
            <a:fld id="{8B9C1312-EFFF-47CA-BACC-0A24A8A39D7B}" type="slidenum">
              <a:rPr lang="da-DK" smtClean="0"/>
              <a:pPr/>
              <a:t>10</a:t>
            </a:fld>
            <a:endParaRPr lang="da-DK"/>
          </a:p>
        </p:txBody>
      </p:sp>
      <p:sp>
        <p:nvSpPr>
          <p:cNvPr id="5" name="Pladsholder til sidefod 4"/>
          <p:cNvSpPr>
            <a:spLocks noGrp="1"/>
          </p:cNvSpPr>
          <p:nvPr>
            <p:ph type="ftr" sz="quarter" idx="11"/>
          </p:nvPr>
        </p:nvSpPr>
        <p:spPr>
          <a:xfrm>
            <a:off x="428596" y="6356350"/>
            <a:ext cx="7858180" cy="365125"/>
          </a:xfrm>
        </p:spPr>
        <p:txBody>
          <a:bodyPr/>
          <a:lstStyle/>
          <a:p>
            <a:pPr algn="ctr"/>
            <a:r>
              <a:rPr lang="da-DK" sz="1000" b="1" dirty="0" smtClean="0"/>
              <a:t>CAND.PSYCH. STEEN GULDAGER, </a:t>
            </a:r>
            <a:r>
              <a:rPr lang="da-DK" sz="1000" b="1" dirty="0" smtClean="0">
                <a:hlinkClick r:id="rId2"/>
              </a:rPr>
              <a:t>MIND@WEBSPEED.DK</a:t>
            </a:r>
            <a:r>
              <a:rPr lang="da-DK" sz="1000" b="1" dirty="0" smtClean="0"/>
              <a:t>, TLF. 4014 4900, WWW.MIND-FUL.DK</a:t>
            </a:r>
            <a:endParaRPr lang="da-DK" sz="1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3060" y="571480"/>
            <a:ext cx="4586262" cy="704104"/>
          </a:xfrm>
        </p:spPr>
        <p:txBody>
          <a:bodyPr>
            <a:normAutofit fontScale="90000"/>
          </a:bodyPr>
          <a:lstStyle/>
          <a:p>
            <a:r>
              <a:rPr lang="da-DK" dirty="0" err="1" smtClean="0"/>
              <a:t>NeoPiR</a:t>
            </a:r>
            <a:endParaRPr lang="da-DK" dirty="0"/>
          </a:p>
        </p:txBody>
      </p:sp>
      <p:sp>
        <p:nvSpPr>
          <p:cNvPr id="3" name="Pladsholder til indhold 2"/>
          <p:cNvSpPr>
            <a:spLocks noGrp="1"/>
          </p:cNvSpPr>
          <p:nvPr>
            <p:ph idx="1"/>
          </p:nvPr>
        </p:nvSpPr>
        <p:spPr>
          <a:xfrm>
            <a:off x="457200" y="1357298"/>
            <a:ext cx="8229600" cy="4786346"/>
          </a:xfrm>
        </p:spPr>
        <p:txBody>
          <a:bodyPr>
            <a:normAutofit/>
          </a:bodyPr>
          <a:lstStyle/>
          <a:p>
            <a:r>
              <a:rPr lang="da-DK" dirty="0" err="1" smtClean="0"/>
              <a:t>Neuroticism</a:t>
            </a:r>
            <a:r>
              <a:rPr lang="da-DK" dirty="0" smtClean="0"/>
              <a:t> </a:t>
            </a:r>
            <a:r>
              <a:rPr lang="da-DK" dirty="0" err="1" smtClean="0"/>
              <a:t>Extroversion</a:t>
            </a:r>
            <a:r>
              <a:rPr lang="da-DK" dirty="0" smtClean="0"/>
              <a:t> </a:t>
            </a:r>
            <a:r>
              <a:rPr lang="da-DK" dirty="0" err="1" smtClean="0"/>
              <a:t>Openness</a:t>
            </a:r>
            <a:r>
              <a:rPr lang="da-DK" dirty="0" smtClean="0"/>
              <a:t> Personality </a:t>
            </a:r>
            <a:r>
              <a:rPr lang="da-DK" dirty="0" err="1" smtClean="0"/>
              <a:t>Inventory</a:t>
            </a:r>
            <a:r>
              <a:rPr lang="da-DK" dirty="0" smtClean="0"/>
              <a:t> </a:t>
            </a:r>
            <a:r>
              <a:rPr lang="da-DK" dirty="0" err="1" smtClean="0"/>
              <a:t>Revised</a:t>
            </a:r>
            <a:endParaRPr lang="da-DK" dirty="0" smtClean="0"/>
          </a:p>
          <a:p>
            <a:r>
              <a:rPr lang="da-DK" dirty="0" smtClean="0"/>
              <a:t>5-faktor personlighedsanalyse </a:t>
            </a:r>
          </a:p>
          <a:p>
            <a:r>
              <a:rPr lang="da-DK" dirty="0" smtClean="0"/>
              <a:t>Klinisk version, lang</a:t>
            </a:r>
          </a:p>
          <a:p>
            <a:r>
              <a:rPr lang="da-DK" dirty="0" err="1" smtClean="0"/>
              <a:t>Self-rating</a:t>
            </a:r>
            <a:r>
              <a:rPr lang="da-DK" dirty="0" smtClean="0"/>
              <a:t> / </a:t>
            </a:r>
            <a:r>
              <a:rPr lang="da-DK" dirty="0" err="1" smtClean="0"/>
              <a:t>pårørende-rating</a:t>
            </a:r>
            <a:r>
              <a:rPr lang="da-DK" dirty="0" smtClean="0"/>
              <a:t> skema, 243 items, der rates på en 5-skala, fra ”meget uenig” til ”meget enig”</a:t>
            </a:r>
          </a:p>
          <a:p>
            <a:r>
              <a:rPr lang="da-DK" dirty="0" smtClean="0"/>
              <a:t>Rigtigt god til behandlingstilrettelæggelse, </a:t>
            </a:r>
            <a:r>
              <a:rPr lang="da-DK" dirty="0" err="1" smtClean="0"/>
              <a:t>psykoedukation/terapi</a:t>
            </a:r>
            <a:r>
              <a:rPr lang="da-DK" dirty="0" smtClean="0"/>
              <a:t> m.m.</a:t>
            </a:r>
          </a:p>
          <a:p>
            <a:r>
              <a:rPr lang="da-DK" dirty="0" smtClean="0"/>
              <a:t>Kræver certificering, må kun bruges af psykologer</a:t>
            </a:r>
            <a:endParaRPr lang="da-DK" dirty="0"/>
          </a:p>
        </p:txBody>
      </p:sp>
      <p:sp>
        <p:nvSpPr>
          <p:cNvPr id="4" name="Pladsholder til diasnummer 3"/>
          <p:cNvSpPr>
            <a:spLocks noGrp="1"/>
          </p:cNvSpPr>
          <p:nvPr>
            <p:ph type="sldNum" sz="quarter" idx="12"/>
          </p:nvPr>
        </p:nvSpPr>
        <p:spPr/>
        <p:txBody>
          <a:bodyPr/>
          <a:lstStyle/>
          <a:p>
            <a:fld id="{8B9C1312-EFFF-47CA-BACC-0A24A8A39D7B}" type="slidenum">
              <a:rPr lang="da-DK" smtClean="0"/>
              <a:pPr/>
              <a:t>11</a:t>
            </a:fld>
            <a:endParaRPr lang="da-DK"/>
          </a:p>
        </p:txBody>
      </p:sp>
      <p:sp>
        <p:nvSpPr>
          <p:cNvPr id="5" name="Pladsholder til sidefod 4"/>
          <p:cNvSpPr>
            <a:spLocks noGrp="1"/>
          </p:cNvSpPr>
          <p:nvPr>
            <p:ph type="ftr" sz="quarter" idx="11"/>
          </p:nvPr>
        </p:nvSpPr>
        <p:spPr>
          <a:xfrm>
            <a:off x="428596" y="6356350"/>
            <a:ext cx="7858180" cy="365125"/>
          </a:xfrm>
        </p:spPr>
        <p:txBody>
          <a:bodyPr/>
          <a:lstStyle/>
          <a:p>
            <a:pPr algn="ctr"/>
            <a:r>
              <a:rPr lang="da-DK" sz="1000" b="1" dirty="0" smtClean="0"/>
              <a:t>CAND.PSYCH. STEEN GULDAGER, </a:t>
            </a:r>
            <a:r>
              <a:rPr lang="da-DK" sz="1000" b="1" dirty="0" smtClean="0">
                <a:hlinkClick r:id="rId2"/>
              </a:rPr>
              <a:t>MIND@WEBSPEED.DK</a:t>
            </a:r>
            <a:r>
              <a:rPr lang="da-DK" sz="1000" b="1" dirty="0" smtClean="0"/>
              <a:t>, TLF. 4014 4900, WWW.MIND-FUL.DK</a:t>
            </a:r>
            <a:endParaRPr lang="da-DK"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8B9C1312-EFFF-47CA-BACC-0A24A8A39D7B}" type="slidenum">
              <a:rPr lang="da-DK" smtClean="0"/>
              <a:pPr/>
              <a:t>12</a:t>
            </a:fld>
            <a:endParaRPr lang="da-DK"/>
          </a:p>
        </p:txBody>
      </p:sp>
      <p:sp>
        <p:nvSpPr>
          <p:cNvPr id="5" name="Pladsholder til sidefod 4"/>
          <p:cNvSpPr>
            <a:spLocks noGrp="1"/>
          </p:cNvSpPr>
          <p:nvPr>
            <p:ph type="ftr" sz="quarter" idx="11"/>
          </p:nvPr>
        </p:nvSpPr>
        <p:spPr>
          <a:xfrm>
            <a:off x="428596" y="6356350"/>
            <a:ext cx="7858180" cy="365125"/>
          </a:xfrm>
        </p:spPr>
        <p:txBody>
          <a:bodyPr/>
          <a:lstStyle/>
          <a:p>
            <a:pPr algn="ctr"/>
            <a:r>
              <a:rPr lang="da-DK" sz="1000" b="1" dirty="0" smtClean="0"/>
              <a:t>CAND.PSYCH. STEEN GULDAGER, </a:t>
            </a:r>
            <a:r>
              <a:rPr lang="da-DK" sz="1000" b="1" dirty="0" smtClean="0">
                <a:hlinkClick r:id="rId2"/>
              </a:rPr>
              <a:t>MIND@WEBSPEED.DK</a:t>
            </a:r>
            <a:r>
              <a:rPr lang="da-DK" sz="1000" b="1" dirty="0" smtClean="0"/>
              <a:t>, TLF. 4014 4900, WWW.MIND-FUL.DK</a:t>
            </a:r>
            <a:endParaRPr lang="da-DK" sz="1000" b="1" dirty="0"/>
          </a:p>
        </p:txBody>
      </p:sp>
      <p:grpSp>
        <p:nvGrpSpPr>
          <p:cNvPr id="11" name="Gruppe 10"/>
          <p:cNvGrpSpPr/>
          <p:nvPr/>
        </p:nvGrpSpPr>
        <p:grpSpPr>
          <a:xfrm>
            <a:off x="100030" y="357166"/>
            <a:ext cx="8901126" cy="5934084"/>
            <a:chOff x="0" y="500042"/>
            <a:chExt cx="8901126" cy="5934084"/>
          </a:xfrm>
        </p:grpSpPr>
        <p:pic>
          <p:nvPicPr>
            <p:cNvPr id="1026" name="Picture 2"/>
            <p:cNvPicPr>
              <a:picLocks noChangeAspect="1" noChangeArrowheads="1"/>
            </p:cNvPicPr>
            <p:nvPr/>
          </p:nvPicPr>
          <p:blipFill>
            <a:blip r:embed="rId3"/>
            <a:srcRect/>
            <a:stretch>
              <a:fillRect/>
            </a:stretch>
          </p:blipFill>
          <p:spPr bwMode="auto">
            <a:xfrm>
              <a:off x="0" y="500042"/>
              <a:ext cx="8901126" cy="5934084"/>
            </a:xfrm>
            <a:prstGeom prst="rect">
              <a:avLst/>
            </a:prstGeom>
            <a:noFill/>
            <a:ln w="9525">
              <a:noFill/>
              <a:miter lim="800000"/>
              <a:headEnd/>
              <a:tailEnd/>
            </a:ln>
            <a:effectLst/>
          </p:spPr>
        </p:pic>
        <p:sp>
          <p:nvSpPr>
            <p:cNvPr id="10" name="Rektangel 9"/>
            <p:cNvSpPr/>
            <p:nvPr/>
          </p:nvSpPr>
          <p:spPr>
            <a:xfrm>
              <a:off x="5786446" y="642918"/>
              <a:ext cx="2214578"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3060" y="571480"/>
            <a:ext cx="4586262" cy="704104"/>
          </a:xfrm>
        </p:spPr>
        <p:txBody>
          <a:bodyPr>
            <a:normAutofit fontScale="90000"/>
          </a:bodyPr>
          <a:lstStyle/>
          <a:p>
            <a:r>
              <a:rPr lang="da-DK" dirty="0" err="1" smtClean="0"/>
              <a:t>NeoPiR</a:t>
            </a:r>
            <a:endParaRPr lang="da-DK" dirty="0"/>
          </a:p>
        </p:txBody>
      </p:sp>
      <p:sp>
        <p:nvSpPr>
          <p:cNvPr id="3" name="Pladsholder til indhold 2"/>
          <p:cNvSpPr>
            <a:spLocks noGrp="1"/>
          </p:cNvSpPr>
          <p:nvPr>
            <p:ph idx="1"/>
          </p:nvPr>
        </p:nvSpPr>
        <p:spPr>
          <a:xfrm>
            <a:off x="457200" y="2214554"/>
            <a:ext cx="8229600" cy="3929090"/>
          </a:xfrm>
        </p:spPr>
        <p:txBody>
          <a:bodyPr>
            <a:normAutofit/>
          </a:bodyPr>
          <a:lstStyle/>
          <a:p>
            <a:r>
              <a:rPr lang="da-DK" dirty="0" smtClean="0"/>
              <a:t>Se eksempel på rapport</a:t>
            </a:r>
            <a:endParaRPr lang="da-DK" dirty="0"/>
          </a:p>
        </p:txBody>
      </p:sp>
      <p:sp>
        <p:nvSpPr>
          <p:cNvPr id="4" name="Pladsholder til diasnummer 3"/>
          <p:cNvSpPr>
            <a:spLocks noGrp="1"/>
          </p:cNvSpPr>
          <p:nvPr>
            <p:ph type="sldNum" sz="quarter" idx="12"/>
          </p:nvPr>
        </p:nvSpPr>
        <p:spPr/>
        <p:txBody>
          <a:bodyPr/>
          <a:lstStyle/>
          <a:p>
            <a:fld id="{8B9C1312-EFFF-47CA-BACC-0A24A8A39D7B}" type="slidenum">
              <a:rPr lang="da-DK" smtClean="0"/>
              <a:pPr/>
              <a:t>13</a:t>
            </a:fld>
            <a:endParaRPr lang="da-DK"/>
          </a:p>
        </p:txBody>
      </p:sp>
      <p:sp>
        <p:nvSpPr>
          <p:cNvPr id="5" name="Pladsholder til sidefod 4"/>
          <p:cNvSpPr>
            <a:spLocks noGrp="1"/>
          </p:cNvSpPr>
          <p:nvPr>
            <p:ph type="ftr" sz="quarter" idx="11"/>
          </p:nvPr>
        </p:nvSpPr>
        <p:spPr>
          <a:xfrm>
            <a:off x="428596" y="6356350"/>
            <a:ext cx="7858180" cy="365125"/>
          </a:xfrm>
        </p:spPr>
        <p:txBody>
          <a:bodyPr/>
          <a:lstStyle/>
          <a:p>
            <a:pPr algn="ctr"/>
            <a:r>
              <a:rPr lang="da-DK" sz="1000" b="1" dirty="0" smtClean="0"/>
              <a:t>CAND.PSYCH. STEEN GULDAGER, </a:t>
            </a:r>
            <a:r>
              <a:rPr lang="da-DK" sz="1000" b="1" dirty="0" smtClean="0">
                <a:hlinkClick r:id="rId2"/>
              </a:rPr>
              <a:t>MIND@WEBSPEED.DK</a:t>
            </a:r>
            <a:r>
              <a:rPr lang="da-DK" sz="1000" b="1" dirty="0" smtClean="0"/>
              <a:t>, TLF. 4014 4900, WWW.MIND-FUL.DK</a:t>
            </a:r>
            <a:endParaRPr lang="da-DK" sz="1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Tests</a:t>
            </a:r>
            <a:endParaRPr lang="da-DK" dirty="0"/>
          </a:p>
        </p:txBody>
      </p:sp>
      <p:sp>
        <p:nvSpPr>
          <p:cNvPr id="3" name="Pladsholder til indhold 2"/>
          <p:cNvSpPr>
            <a:spLocks noGrp="1"/>
          </p:cNvSpPr>
          <p:nvPr>
            <p:ph idx="1"/>
          </p:nvPr>
        </p:nvSpPr>
        <p:spPr/>
        <p:txBody>
          <a:bodyPr/>
          <a:lstStyle/>
          <a:p>
            <a:pPr>
              <a:buNone/>
            </a:pPr>
            <a:endParaRPr lang="da-DK" dirty="0" smtClean="0">
              <a:hlinkClick r:id="rId2"/>
            </a:endParaRPr>
          </a:p>
          <a:p>
            <a:r>
              <a:rPr lang="da-DK" dirty="0" smtClean="0">
                <a:hlinkClick r:id="rId2"/>
              </a:rPr>
              <a:t>https://www.medical-outcomes.com/ChangeLanguage </a:t>
            </a:r>
          </a:p>
          <a:p>
            <a:r>
              <a:rPr lang="da-DK" dirty="0" smtClean="0">
                <a:hlinkClick r:id="rId2"/>
              </a:rPr>
              <a:t>http://www.cure4you.dk/960/MINI%205.0.0%20dansk.pdf</a:t>
            </a:r>
            <a:endParaRPr lang="da-DK" dirty="0" smtClean="0"/>
          </a:p>
          <a:p>
            <a:endParaRPr lang="da-DK" dirty="0" smtClean="0"/>
          </a:p>
          <a:p>
            <a:r>
              <a:rPr lang="da-DK" dirty="0" err="1" smtClean="0"/>
              <a:t>NeoPiR</a:t>
            </a:r>
            <a:r>
              <a:rPr lang="da-DK" dirty="0" smtClean="0"/>
              <a:t>:</a:t>
            </a:r>
            <a:br>
              <a:rPr lang="da-DK" dirty="0" smtClean="0"/>
            </a:br>
            <a:r>
              <a:rPr lang="da-DK" dirty="0" smtClean="0"/>
              <a:t>http://www.dpf.dk/</a:t>
            </a:r>
            <a:endParaRPr lang="da-DK" dirty="0"/>
          </a:p>
        </p:txBody>
      </p:sp>
      <p:sp>
        <p:nvSpPr>
          <p:cNvPr id="4" name="Pladsholder til diasnummer 3"/>
          <p:cNvSpPr>
            <a:spLocks noGrp="1"/>
          </p:cNvSpPr>
          <p:nvPr>
            <p:ph type="sldNum" sz="quarter" idx="12"/>
          </p:nvPr>
        </p:nvSpPr>
        <p:spPr/>
        <p:txBody>
          <a:bodyPr/>
          <a:lstStyle/>
          <a:p>
            <a:fld id="{8B9C1312-EFFF-47CA-BACC-0A24A8A39D7B}" type="slidenum">
              <a:rPr lang="da-DK" smtClean="0"/>
              <a:pPr/>
              <a:t>14</a:t>
            </a:fld>
            <a:endParaRPr lang="da-DK"/>
          </a:p>
        </p:txBody>
      </p:sp>
      <p:sp>
        <p:nvSpPr>
          <p:cNvPr id="5" name="Pladsholder til sidefod 4"/>
          <p:cNvSpPr>
            <a:spLocks noGrp="1"/>
          </p:cNvSpPr>
          <p:nvPr>
            <p:ph type="ftr" sz="quarter" idx="11"/>
          </p:nvPr>
        </p:nvSpPr>
        <p:spPr>
          <a:xfrm>
            <a:off x="571472" y="6356350"/>
            <a:ext cx="7715304" cy="365125"/>
          </a:xfrm>
        </p:spPr>
        <p:txBody>
          <a:bodyPr/>
          <a:lstStyle/>
          <a:p>
            <a:pPr algn="ctr"/>
            <a:r>
              <a:rPr lang="da-DK" sz="1000" b="1" dirty="0" smtClean="0"/>
              <a:t>CAND.PSYCH. STEEN GULDAGER, MIND@WEBSPEED.DK, TLF. 4014 4900, WWW.MIND-FUL.DK</a:t>
            </a:r>
            <a:endParaRPr lang="da-DK" sz="1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3060" y="571480"/>
            <a:ext cx="6015022" cy="704104"/>
          </a:xfrm>
        </p:spPr>
        <p:txBody>
          <a:bodyPr>
            <a:normAutofit fontScale="90000"/>
          </a:bodyPr>
          <a:lstStyle/>
          <a:p>
            <a:pPr algn="ctr"/>
            <a:r>
              <a:rPr lang="da-DK" dirty="0" smtClean="0"/>
              <a:t>Case: NN, mand, 26 år</a:t>
            </a:r>
            <a:endParaRPr lang="da-DK" dirty="0"/>
          </a:p>
        </p:txBody>
      </p:sp>
      <p:sp>
        <p:nvSpPr>
          <p:cNvPr id="3" name="Pladsholder til indhold 2"/>
          <p:cNvSpPr>
            <a:spLocks noGrp="1"/>
          </p:cNvSpPr>
          <p:nvPr>
            <p:ph idx="1"/>
          </p:nvPr>
        </p:nvSpPr>
        <p:spPr>
          <a:xfrm>
            <a:off x="457200" y="1357298"/>
            <a:ext cx="8229600" cy="4786346"/>
          </a:xfrm>
        </p:spPr>
        <p:txBody>
          <a:bodyPr>
            <a:normAutofit/>
          </a:bodyPr>
          <a:lstStyle/>
          <a:p>
            <a:r>
              <a:rPr lang="da-DK" dirty="0" smtClean="0"/>
              <a:t>Se testresultater</a:t>
            </a:r>
          </a:p>
        </p:txBody>
      </p:sp>
      <p:sp>
        <p:nvSpPr>
          <p:cNvPr id="4" name="Pladsholder til diasnummer 3"/>
          <p:cNvSpPr>
            <a:spLocks noGrp="1"/>
          </p:cNvSpPr>
          <p:nvPr>
            <p:ph type="sldNum" sz="quarter" idx="12"/>
          </p:nvPr>
        </p:nvSpPr>
        <p:spPr/>
        <p:txBody>
          <a:bodyPr/>
          <a:lstStyle/>
          <a:p>
            <a:fld id="{8B9C1312-EFFF-47CA-BACC-0A24A8A39D7B}" type="slidenum">
              <a:rPr lang="da-DK" smtClean="0"/>
              <a:pPr/>
              <a:t>15</a:t>
            </a:fld>
            <a:endParaRPr lang="da-DK"/>
          </a:p>
        </p:txBody>
      </p:sp>
      <p:sp>
        <p:nvSpPr>
          <p:cNvPr id="5" name="Pladsholder til sidefod 4"/>
          <p:cNvSpPr>
            <a:spLocks noGrp="1"/>
          </p:cNvSpPr>
          <p:nvPr>
            <p:ph type="ftr" sz="quarter" idx="11"/>
          </p:nvPr>
        </p:nvSpPr>
        <p:spPr>
          <a:xfrm>
            <a:off x="428596" y="6356350"/>
            <a:ext cx="7858180" cy="365125"/>
          </a:xfrm>
        </p:spPr>
        <p:txBody>
          <a:bodyPr/>
          <a:lstStyle/>
          <a:p>
            <a:pPr algn="ctr"/>
            <a:r>
              <a:rPr lang="da-DK" sz="1000" b="1" dirty="0" smtClean="0"/>
              <a:t>CAND.PSYCH. STEEN GULDAGER, </a:t>
            </a:r>
            <a:r>
              <a:rPr lang="da-DK" sz="1000" b="1" dirty="0" smtClean="0">
                <a:hlinkClick r:id="rId2"/>
              </a:rPr>
              <a:t>MIND@WEBSPEED.DK</a:t>
            </a:r>
            <a:r>
              <a:rPr lang="da-DK" sz="1000" b="1" dirty="0" smtClean="0"/>
              <a:t>, TLF. 4014 4900, WWW.MIND-FUL.DK</a:t>
            </a:r>
            <a:endParaRPr lang="da-DK" sz="1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57308" y="214298"/>
            <a:ext cx="8229600" cy="1143000"/>
          </a:xfrm>
        </p:spPr>
        <p:txBody>
          <a:bodyPr/>
          <a:lstStyle/>
          <a:p>
            <a:r>
              <a:rPr lang="da-DK" dirty="0" smtClean="0"/>
              <a:t>Supplerende tests m.m.</a:t>
            </a:r>
            <a:endParaRPr lang="da-DK" dirty="0"/>
          </a:p>
        </p:txBody>
      </p:sp>
      <p:sp>
        <p:nvSpPr>
          <p:cNvPr id="3" name="Pladsholder til indhold 2"/>
          <p:cNvSpPr>
            <a:spLocks noGrp="1"/>
          </p:cNvSpPr>
          <p:nvPr>
            <p:ph idx="1"/>
          </p:nvPr>
        </p:nvSpPr>
        <p:spPr>
          <a:xfrm>
            <a:off x="214282" y="1571612"/>
            <a:ext cx="8715436" cy="5072098"/>
          </a:xfrm>
        </p:spPr>
        <p:txBody>
          <a:bodyPr>
            <a:normAutofit fontScale="55000" lnSpcReduction="20000"/>
          </a:bodyPr>
          <a:lstStyle/>
          <a:p>
            <a:r>
              <a:rPr lang="da-DK" sz="3300" dirty="0" smtClean="0"/>
              <a:t>MCMI-III: personlighedsforstyrrelser og kliniske syndromer, selvrapporterings spørgeskema</a:t>
            </a:r>
          </a:p>
          <a:p>
            <a:r>
              <a:rPr lang="da-DK" sz="3300" dirty="0" smtClean="0"/>
              <a:t>PSE: Present State </a:t>
            </a:r>
            <a:r>
              <a:rPr lang="da-DK" sz="3300" dirty="0" err="1" smtClean="0"/>
              <a:t>Examination</a:t>
            </a:r>
            <a:r>
              <a:rPr lang="da-DK" sz="3300" dirty="0" smtClean="0"/>
              <a:t>, ICD-10 værktøj, interviewguide</a:t>
            </a:r>
          </a:p>
          <a:p>
            <a:r>
              <a:rPr lang="da-DK" sz="3300" dirty="0" smtClean="0"/>
              <a:t>ADIS-IV: angstudredning, interviewguide</a:t>
            </a:r>
          </a:p>
          <a:p>
            <a:r>
              <a:rPr lang="da-DK" sz="3300" dirty="0" smtClean="0"/>
              <a:t>Hamilton Depression Rating </a:t>
            </a:r>
            <a:r>
              <a:rPr lang="da-DK" sz="3300" dirty="0" err="1" smtClean="0"/>
              <a:t>Scale</a:t>
            </a:r>
            <a:endParaRPr lang="da-DK" sz="3300" dirty="0" smtClean="0"/>
          </a:p>
          <a:p>
            <a:r>
              <a:rPr lang="da-DK" sz="3300" dirty="0" smtClean="0"/>
              <a:t>BDI (Beck depression)</a:t>
            </a:r>
          </a:p>
          <a:p>
            <a:r>
              <a:rPr lang="da-DK" sz="3300" dirty="0" smtClean="0"/>
              <a:t>BAI (Beck </a:t>
            </a:r>
            <a:r>
              <a:rPr lang="da-DK" sz="3300" dirty="0" err="1" smtClean="0"/>
              <a:t>Anxiety</a:t>
            </a:r>
            <a:r>
              <a:rPr lang="da-DK" sz="3300" dirty="0" smtClean="0"/>
              <a:t>)</a:t>
            </a:r>
          </a:p>
          <a:p>
            <a:r>
              <a:rPr lang="da-DK" sz="3300" dirty="0" smtClean="0"/>
              <a:t>Becks </a:t>
            </a:r>
            <a:r>
              <a:rPr lang="da-DK" sz="3300" dirty="0" err="1" smtClean="0"/>
              <a:t>Hopelessness</a:t>
            </a:r>
            <a:r>
              <a:rPr lang="da-DK" sz="3300" dirty="0" smtClean="0"/>
              <a:t> </a:t>
            </a:r>
            <a:r>
              <a:rPr lang="da-DK" sz="3300" dirty="0" err="1" smtClean="0"/>
              <a:t>Scale</a:t>
            </a:r>
            <a:endParaRPr lang="da-DK" sz="3300" dirty="0" smtClean="0"/>
          </a:p>
          <a:p>
            <a:r>
              <a:rPr lang="da-DK" sz="3300" dirty="0" smtClean="0"/>
              <a:t>WAIS-III: IQ / </a:t>
            </a:r>
            <a:r>
              <a:rPr lang="da-DK" sz="3300" dirty="0" err="1" smtClean="0"/>
              <a:t>neuro</a:t>
            </a:r>
            <a:endParaRPr lang="da-DK" sz="3300" dirty="0" smtClean="0"/>
          </a:p>
          <a:p>
            <a:r>
              <a:rPr lang="da-DK" sz="3300" dirty="0" smtClean="0"/>
              <a:t>Neuropsykologisk testbatteri </a:t>
            </a:r>
            <a:br>
              <a:rPr lang="da-DK" sz="3300" dirty="0" smtClean="0"/>
            </a:br>
            <a:r>
              <a:rPr lang="da-DK" sz="3300" dirty="0" smtClean="0"/>
              <a:t>(inspireret af batteri fra </a:t>
            </a:r>
            <a:r>
              <a:rPr lang="da-DK" sz="3300" dirty="0" err="1" smtClean="0"/>
              <a:t>Neuropsykiatrisk</a:t>
            </a:r>
            <a:r>
              <a:rPr lang="da-DK" sz="3300" dirty="0" smtClean="0"/>
              <a:t> Klinik, Universitetshospitalet Risskov)</a:t>
            </a:r>
          </a:p>
          <a:p>
            <a:r>
              <a:rPr lang="da-DK" sz="3300" dirty="0" smtClean="0"/>
              <a:t>BRIEF-V, inkl. pårørendeversion: eksekutivfunktioner, spørgeskema</a:t>
            </a:r>
          </a:p>
          <a:p>
            <a:r>
              <a:rPr lang="da-DK" sz="3300" dirty="0" smtClean="0"/>
              <a:t>D2: opmærksomhedstest</a:t>
            </a:r>
          </a:p>
          <a:p>
            <a:r>
              <a:rPr lang="da-DK" sz="3300" dirty="0" smtClean="0"/>
              <a:t>ASRS: ADHD spørgeskema</a:t>
            </a:r>
          </a:p>
          <a:p>
            <a:r>
              <a:rPr lang="da-DK" sz="3300" dirty="0" smtClean="0"/>
              <a:t>TOMM – Test of </a:t>
            </a:r>
            <a:r>
              <a:rPr lang="da-DK" sz="3300" dirty="0" err="1" smtClean="0"/>
              <a:t>Memory</a:t>
            </a:r>
            <a:r>
              <a:rPr lang="da-DK" sz="3300" dirty="0" smtClean="0"/>
              <a:t> </a:t>
            </a:r>
            <a:r>
              <a:rPr lang="da-DK" sz="3300" dirty="0" err="1" smtClean="0"/>
              <a:t>Malingering</a:t>
            </a:r>
            <a:r>
              <a:rPr lang="da-DK" sz="3300" dirty="0" smtClean="0"/>
              <a:t>: test for bevidst manipulation af resultater</a:t>
            </a:r>
          </a:p>
          <a:p>
            <a:r>
              <a:rPr lang="da-DK" sz="3300" dirty="0" smtClean="0"/>
              <a:t>FEEST: genkendelse af følelsesudtryk i ansigter</a:t>
            </a:r>
          </a:p>
          <a:p>
            <a:r>
              <a:rPr lang="da-DK" sz="3300" dirty="0" smtClean="0"/>
              <a:t>ADI-R: Autisme Diagnostisk Interview</a:t>
            </a:r>
          </a:p>
          <a:p>
            <a:pPr>
              <a:buNone/>
            </a:pPr>
            <a:endParaRPr lang="da-DK" dirty="0" smtClean="0">
              <a:hlinkClick r:id="rId2"/>
            </a:endParaRPr>
          </a:p>
        </p:txBody>
      </p:sp>
      <p:sp>
        <p:nvSpPr>
          <p:cNvPr id="4" name="Pladsholder til diasnummer 3"/>
          <p:cNvSpPr>
            <a:spLocks noGrp="1"/>
          </p:cNvSpPr>
          <p:nvPr>
            <p:ph type="sldNum" sz="quarter" idx="12"/>
          </p:nvPr>
        </p:nvSpPr>
        <p:spPr/>
        <p:txBody>
          <a:bodyPr/>
          <a:lstStyle/>
          <a:p>
            <a:fld id="{8B9C1312-EFFF-47CA-BACC-0A24A8A39D7B}" type="slidenum">
              <a:rPr lang="da-DK" smtClean="0"/>
              <a:pPr/>
              <a:t>16</a:t>
            </a:fld>
            <a:endParaRPr lang="da-DK"/>
          </a:p>
        </p:txBody>
      </p:sp>
      <p:sp>
        <p:nvSpPr>
          <p:cNvPr id="5" name="Pladsholder til sidefod 4"/>
          <p:cNvSpPr>
            <a:spLocks noGrp="1"/>
          </p:cNvSpPr>
          <p:nvPr>
            <p:ph type="ftr" sz="quarter" idx="11"/>
          </p:nvPr>
        </p:nvSpPr>
        <p:spPr>
          <a:xfrm>
            <a:off x="571472" y="6356350"/>
            <a:ext cx="7715304" cy="365125"/>
          </a:xfrm>
        </p:spPr>
        <p:txBody>
          <a:bodyPr/>
          <a:lstStyle/>
          <a:p>
            <a:pPr algn="ctr"/>
            <a:r>
              <a:rPr lang="da-DK" sz="1000" b="1" dirty="0" smtClean="0"/>
              <a:t>CAND.PSYCH. STEEN GULDAGER, MIND@WEBSPEED.DK, TLF. 4014 4900, WWW.MIND-FUL.DK</a:t>
            </a:r>
            <a:endParaRPr lang="da-DK"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28612"/>
            <a:ext cx="8229600" cy="1143000"/>
          </a:xfrm>
        </p:spPr>
        <p:txBody>
          <a:bodyPr/>
          <a:lstStyle/>
          <a:p>
            <a:r>
              <a:rPr lang="da-DK" dirty="0" smtClean="0"/>
              <a:t>Drøftelse</a:t>
            </a:r>
            <a:endParaRPr lang="da-DK" dirty="0"/>
          </a:p>
        </p:txBody>
      </p:sp>
      <p:sp>
        <p:nvSpPr>
          <p:cNvPr id="3" name="Pladsholder til indhold 2"/>
          <p:cNvSpPr>
            <a:spLocks noGrp="1"/>
          </p:cNvSpPr>
          <p:nvPr>
            <p:ph idx="1"/>
          </p:nvPr>
        </p:nvSpPr>
        <p:spPr>
          <a:xfrm>
            <a:off x="457200" y="1754524"/>
            <a:ext cx="8229600" cy="4389120"/>
          </a:xfrm>
        </p:spPr>
        <p:txBody>
          <a:bodyPr>
            <a:normAutofit/>
          </a:bodyPr>
          <a:lstStyle/>
          <a:p>
            <a:r>
              <a:rPr lang="da-DK" dirty="0" smtClean="0"/>
              <a:t>Hvad kan de bruges til?</a:t>
            </a:r>
          </a:p>
          <a:p>
            <a:r>
              <a:rPr lang="da-DK" dirty="0" smtClean="0"/>
              <a:t>Praksiserfaringer?</a:t>
            </a:r>
          </a:p>
          <a:p>
            <a:r>
              <a:rPr lang="da-DK" dirty="0" smtClean="0"/>
              <a:t>Hvad taler imod screening, fælder, holdningsforskelle?</a:t>
            </a:r>
          </a:p>
          <a:p>
            <a:r>
              <a:rPr lang="da-DK" dirty="0" smtClean="0"/>
              <a:t>Etc. ?</a:t>
            </a:r>
          </a:p>
          <a:p>
            <a:pPr>
              <a:buNone/>
            </a:pPr>
            <a:endParaRPr lang="da-DK" dirty="0" smtClean="0">
              <a:hlinkClick r:id="rId2"/>
            </a:endParaRPr>
          </a:p>
        </p:txBody>
      </p:sp>
      <p:sp>
        <p:nvSpPr>
          <p:cNvPr id="4" name="Pladsholder til diasnummer 3"/>
          <p:cNvSpPr>
            <a:spLocks noGrp="1"/>
          </p:cNvSpPr>
          <p:nvPr>
            <p:ph type="sldNum" sz="quarter" idx="12"/>
          </p:nvPr>
        </p:nvSpPr>
        <p:spPr/>
        <p:txBody>
          <a:bodyPr/>
          <a:lstStyle/>
          <a:p>
            <a:fld id="{8B9C1312-EFFF-47CA-BACC-0A24A8A39D7B}" type="slidenum">
              <a:rPr lang="da-DK" smtClean="0"/>
              <a:pPr/>
              <a:t>17</a:t>
            </a:fld>
            <a:endParaRPr lang="da-DK"/>
          </a:p>
        </p:txBody>
      </p:sp>
      <p:sp>
        <p:nvSpPr>
          <p:cNvPr id="5" name="Pladsholder til sidefod 4"/>
          <p:cNvSpPr>
            <a:spLocks noGrp="1"/>
          </p:cNvSpPr>
          <p:nvPr>
            <p:ph type="ftr" sz="quarter" idx="11"/>
          </p:nvPr>
        </p:nvSpPr>
        <p:spPr>
          <a:xfrm>
            <a:off x="571472" y="6356350"/>
            <a:ext cx="7715304" cy="365125"/>
          </a:xfrm>
        </p:spPr>
        <p:txBody>
          <a:bodyPr/>
          <a:lstStyle/>
          <a:p>
            <a:pPr algn="ctr"/>
            <a:r>
              <a:rPr lang="da-DK" sz="1000" b="1" dirty="0" smtClean="0"/>
              <a:t>CAND.PSYCH. STEEN GULDAGER, MIND@WEBSPEED.DK, TLF. 4014 4900, WWW.MIND-FUL.DK</a:t>
            </a:r>
            <a:endParaRPr lang="da-DK" sz="1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1000108"/>
            <a:ext cx="8229600" cy="5324492"/>
          </a:xfrm>
        </p:spPr>
        <p:txBody>
          <a:bodyPr>
            <a:noAutofit/>
          </a:bodyPr>
          <a:lstStyle/>
          <a:p>
            <a:r>
              <a:rPr lang="da-DK" sz="2400" b="1" dirty="0" smtClean="0"/>
              <a:t>Screening 13-14,30</a:t>
            </a:r>
            <a:r>
              <a:rPr lang="da-DK" sz="1600" dirty="0" smtClean="0"/>
              <a:t/>
            </a:r>
            <a:br>
              <a:rPr lang="da-DK" sz="1600" dirty="0" smtClean="0"/>
            </a:br>
            <a:r>
              <a:rPr lang="da-DK" sz="1600" dirty="0" smtClean="0"/>
              <a:t/>
            </a:r>
            <a:br>
              <a:rPr lang="da-DK" sz="1600" dirty="0" smtClean="0"/>
            </a:br>
            <a:r>
              <a:rPr lang="da-DK" sz="1800" dirty="0" smtClean="0"/>
              <a:t>Screening af brugere i forbindelse med behandling af afhængighed giver rigtig god mening. I forhold til:</a:t>
            </a:r>
          </a:p>
          <a:p>
            <a:pPr lvl="1"/>
            <a:r>
              <a:rPr lang="da-DK" sz="1800" dirty="0" smtClean="0"/>
              <a:t>behandlingstilrettelæggelse</a:t>
            </a:r>
          </a:p>
          <a:p>
            <a:pPr lvl="1"/>
            <a:r>
              <a:rPr lang="da-DK" sz="1800" dirty="0" smtClean="0"/>
              <a:t>samt behandling af andre samtidige psykiske lidelser (</a:t>
            </a:r>
            <a:r>
              <a:rPr lang="da-DK" sz="1800" dirty="0" err="1" smtClean="0"/>
              <a:t>comorbiditet</a:t>
            </a:r>
            <a:r>
              <a:rPr lang="da-DK" sz="1800" dirty="0" smtClean="0"/>
              <a:t>).</a:t>
            </a:r>
          </a:p>
          <a:p>
            <a:pPr>
              <a:buNone/>
            </a:pPr>
            <a:r>
              <a:rPr lang="da-DK" sz="1800" dirty="0" smtClean="0"/>
              <a:t/>
            </a:r>
            <a:br>
              <a:rPr lang="da-DK" sz="1800" dirty="0" smtClean="0"/>
            </a:br>
            <a:r>
              <a:rPr lang="da-DK" sz="1800" dirty="0" smtClean="0"/>
              <a:t>En meget stor del af vore brugere har netop andre psykiske lidelser, som har været til stede før afhængigheden. Det viser dansk og international forskning, og vor egen praksis.</a:t>
            </a:r>
          </a:p>
          <a:p>
            <a:pPr>
              <a:buNone/>
            </a:pPr>
            <a:r>
              <a:rPr lang="da-DK" sz="1800" dirty="0" smtClean="0"/>
              <a:t/>
            </a:r>
            <a:br>
              <a:rPr lang="da-DK" sz="1800" dirty="0" smtClean="0"/>
            </a:br>
            <a:r>
              <a:rPr lang="da-DK" sz="1800" dirty="0" smtClean="0"/>
              <a:t>Screeninger kan bruges til at tilpasse behandlingen for afhængighed bedre til den enkelte, samt sikre, at vi afdækker og forholder os til andre psykiske lidelser end afhængigheden (f.eks. angstlidelser, ADHD etc.).</a:t>
            </a:r>
          </a:p>
          <a:p>
            <a:pPr>
              <a:buNone/>
            </a:pPr>
            <a:r>
              <a:rPr lang="da-DK" sz="1800" dirty="0" smtClean="0"/>
              <a:t/>
            </a:r>
            <a:br>
              <a:rPr lang="da-DK" sz="1800" dirty="0" smtClean="0"/>
            </a:br>
            <a:r>
              <a:rPr lang="da-DK" sz="1800" dirty="0" smtClean="0"/>
              <a:t>Dette vil blive drøftet med deltagerne, og der vil blive givet bud på, hvad man kunne starte med, samt en liste over eksempler på tests, man efterhånden kan udbygge med.</a:t>
            </a:r>
            <a:endParaRPr lang="da-DK" sz="1800" dirty="0"/>
          </a:p>
        </p:txBody>
      </p:sp>
      <p:sp>
        <p:nvSpPr>
          <p:cNvPr id="4" name="Pladsholder til diasnummer 3"/>
          <p:cNvSpPr>
            <a:spLocks noGrp="1"/>
          </p:cNvSpPr>
          <p:nvPr>
            <p:ph type="sldNum" sz="quarter" idx="12"/>
          </p:nvPr>
        </p:nvSpPr>
        <p:spPr/>
        <p:txBody>
          <a:bodyPr/>
          <a:lstStyle/>
          <a:p>
            <a:fld id="{8B9C1312-EFFF-47CA-BACC-0A24A8A39D7B}" type="slidenum">
              <a:rPr lang="da-DK" smtClean="0"/>
              <a:pPr/>
              <a:t>2</a:t>
            </a:fld>
            <a:endParaRPr lang="da-DK"/>
          </a:p>
        </p:txBody>
      </p:sp>
      <p:sp>
        <p:nvSpPr>
          <p:cNvPr id="5" name="Pladsholder til sidefod 4"/>
          <p:cNvSpPr>
            <a:spLocks noGrp="1"/>
          </p:cNvSpPr>
          <p:nvPr>
            <p:ph type="ftr" sz="quarter" idx="11"/>
          </p:nvPr>
        </p:nvSpPr>
        <p:spPr>
          <a:xfrm>
            <a:off x="571472" y="6356350"/>
            <a:ext cx="7572428" cy="365125"/>
          </a:xfrm>
        </p:spPr>
        <p:txBody>
          <a:bodyPr/>
          <a:lstStyle/>
          <a:p>
            <a:pPr algn="ctr"/>
            <a:r>
              <a:rPr lang="da-DK" sz="1000" b="1" dirty="0" smtClean="0"/>
              <a:t>CAND.PSYCH. STEEN GULDAGER, </a:t>
            </a:r>
            <a:r>
              <a:rPr lang="da-DK" sz="1000" b="1" dirty="0" smtClean="0">
                <a:hlinkClick r:id="rId2"/>
              </a:rPr>
              <a:t>MIND@WEBSPEED.DK</a:t>
            </a:r>
            <a:r>
              <a:rPr lang="da-DK" sz="1000" b="1" dirty="0" smtClean="0"/>
              <a:t>, TLF. 4014 4900, WWW.MIND-FUL.DK</a:t>
            </a:r>
            <a:endParaRPr lang="da-DK"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Disposition</a:t>
            </a:r>
            <a:endParaRPr lang="da-DK" dirty="0"/>
          </a:p>
        </p:txBody>
      </p:sp>
      <p:sp>
        <p:nvSpPr>
          <p:cNvPr id="3" name="Pladsholder til indhold 2"/>
          <p:cNvSpPr>
            <a:spLocks noGrp="1"/>
          </p:cNvSpPr>
          <p:nvPr>
            <p:ph idx="1"/>
          </p:nvPr>
        </p:nvSpPr>
        <p:spPr/>
        <p:txBody>
          <a:bodyPr/>
          <a:lstStyle/>
          <a:p>
            <a:r>
              <a:rPr lang="da-DK" dirty="0" smtClean="0"/>
              <a:t>Intro om screening: forskningsresultater, praksiserfaringer, VISO, se dias fra sidste år</a:t>
            </a:r>
          </a:p>
          <a:p>
            <a:r>
              <a:rPr lang="da-DK" dirty="0" smtClean="0"/>
              <a:t>Gennemgang af MINI</a:t>
            </a:r>
          </a:p>
          <a:p>
            <a:r>
              <a:rPr lang="da-DK" dirty="0" smtClean="0"/>
              <a:t>Gennemgang af </a:t>
            </a:r>
            <a:r>
              <a:rPr lang="da-DK" dirty="0" err="1" smtClean="0"/>
              <a:t>NeoPiR</a:t>
            </a:r>
            <a:endParaRPr lang="da-DK" dirty="0" smtClean="0"/>
          </a:p>
          <a:p>
            <a:r>
              <a:rPr lang="da-DK" dirty="0" err="1" smtClean="0"/>
              <a:t>Caseeksempel</a:t>
            </a:r>
            <a:r>
              <a:rPr lang="da-DK" dirty="0" smtClean="0"/>
              <a:t> på anvendelse af resultaterne:</a:t>
            </a:r>
          </a:p>
          <a:p>
            <a:pPr lvl="1"/>
            <a:r>
              <a:rPr lang="da-DK" dirty="0" smtClean="0"/>
              <a:t>Samarbejde med psykiatri/egen læge</a:t>
            </a:r>
          </a:p>
          <a:p>
            <a:pPr lvl="1"/>
            <a:r>
              <a:rPr lang="da-DK" dirty="0" smtClean="0"/>
              <a:t>Internt i huset</a:t>
            </a:r>
          </a:p>
          <a:p>
            <a:r>
              <a:rPr lang="da-DK" dirty="0" smtClean="0"/>
              <a:t>Liste over supplerende tests</a:t>
            </a:r>
          </a:p>
          <a:p>
            <a:r>
              <a:rPr lang="da-DK" dirty="0" smtClean="0"/>
              <a:t>Drøftelse </a:t>
            </a:r>
            <a:endParaRPr lang="da-DK" dirty="0"/>
          </a:p>
        </p:txBody>
      </p:sp>
      <p:sp>
        <p:nvSpPr>
          <p:cNvPr id="4" name="Pladsholder til diasnummer 3"/>
          <p:cNvSpPr>
            <a:spLocks noGrp="1"/>
          </p:cNvSpPr>
          <p:nvPr>
            <p:ph type="sldNum" sz="quarter" idx="12"/>
          </p:nvPr>
        </p:nvSpPr>
        <p:spPr/>
        <p:txBody>
          <a:bodyPr/>
          <a:lstStyle/>
          <a:p>
            <a:fld id="{8B9C1312-EFFF-47CA-BACC-0A24A8A39D7B}" type="slidenum">
              <a:rPr lang="da-DK" smtClean="0"/>
              <a:pPr/>
              <a:t>3</a:t>
            </a:fld>
            <a:endParaRPr lang="da-DK"/>
          </a:p>
        </p:txBody>
      </p:sp>
      <p:sp>
        <p:nvSpPr>
          <p:cNvPr id="5" name="Pladsholder til sidefod 4"/>
          <p:cNvSpPr>
            <a:spLocks noGrp="1"/>
          </p:cNvSpPr>
          <p:nvPr>
            <p:ph type="ftr" sz="quarter" idx="11"/>
          </p:nvPr>
        </p:nvSpPr>
        <p:spPr>
          <a:xfrm>
            <a:off x="428596" y="6356350"/>
            <a:ext cx="7858180" cy="365125"/>
          </a:xfrm>
        </p:spPr>
        <p:txBody>
          <a:bodyPr/>
          <a:lstStyle/>
          <a:p>
            <a:pPr algn="ctr"/>
            <a:r>
              <a:rPr lang="da-DK" sz="1000" b="1" dirty="0" smtClean="0"/>
              <a:t>CAND.PSYCH. STEEN GULDAGER, </a:t>
            </a:r>
            <a:r>
              <a:rPr lang="da-DK" sz="1000" b="1" dirty="0" smtClean="0">
                <a:hlinkClick r:id="rId2"/>
              </a:rPr>
              <a:t>MIND@WEBSPEED.DK</a:t>
            </a:r>
            <a:r>
              <a:rPr lang="da-DK" sz="1000" b="1" dirty="0" smtClean="0"/>
              <a:t>, TLF. 4014 4900, WWW.MIND-FUL.DK</a:t>
            </a:r>
            <a:endParaRPr lang="da-DK"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sidefod 3"/>
          <p:cNvSpPr>
            <a:spLocks noGrp="1"/>
          </p:cNvSpPr>
          <p:nvPr>
            <p:ph type="ftr" sz="quarter" idx="10"/>
          </p:nvPr>
        </p:nvSpPr>
        <p:spPr/>
        <p:txBody>
          <a:bodyPr/>
          <a:lstStyle/>
          <a:p>
            <a:r>
              <a:rPr lang="da-DK"/>
              <a:t>Cand.psych. Steen Guldager mind@webspeed.dk</a:t>
            </a:r>
          </a:p>
        </p:txBody>
      </p:sp>
      <p:sp>
        <p:nvSpPr>
          <p:cNvPr id="17410" name="Rectangle 2"/>
          <p:cNvSpPr>
            <a:spLocks noGrp="1" noChangeArrowheads="1"/>
          </p:cNvSpPr>
          <p:nvPr>
            <p:ph type="title"/>
          </p:nvPr>
        </p:nvSpPr>
        <p:spPr>
          <a:xfrm>
            <a:off x="457200" y="304800"/>
            <a:ext cx="8331200" cy="1371600"/>
          </a:xfrm>
        </p:spPr>
        <p:txBody>
          <a:bodyPr>
            <a:normAutofit fontScale="90000"/>
          </a:bodyPr>
          <a:lstStyle/>
          <a:p>
            <a:pPr>
              <a:lnSpc>
                <a:spcPct val="95000"/>
              </a:lnSpc>
            </a:pPr>
            <a:r>
              <a:rPr lang="nl-NL" sz="3200"/>
              <a:t>Udbredelsen af specifikke personlighedsforstyrrelser blandt misbrugere</a:t>
            </a:r>
            <a:r>
              <a:rPr lang="nl-NL"/>
              <a:t> </a:t>
            </a:r>
            <a:r>
              <a:rPr lang="nl-NL" sz="4000"/>
              <a:t/>
            </a:r>
            <a:br>
              <a:rPr lang="nl-NL" sz="4000"/>
            </a:br>
            <a:r>
              <a:rPr lang="nl-NL" sz="2000"/>
              <a:t>Rounsaville </a:t>
            </a:r>
            <a:r>
              <a:rPr lang="nl-NL" sz="2000" i="1"/>
              <a:t>et al.</a:t>
            </a:r>
            <a:r>
              <a:rPr lang="nl-NL" sz="2000"/>
              <a:t> J Nerv Ment Dis 1998;87-95</a:t>
            </a:r>
            <a:endParaRPr lang="nl-NL"/>
          </a:p>
        </p:txBody>
      </p:sp>
      <p:graphicFrame>
        <p:nvGraphicFramePr>
          <p:cNvPr id="17411" name="Object 3"/>
          <p:cNvGraphicFramePr>
            <a:graphicFrameLocks noChangeAspect="1"/>
          </p:cNvGraphicFramePr>
          <p:nvPr>
            <p:ph type="chart" idx="1"/>
          </p:nvPr>
        </p:nvGraphicFramePr>
        <p:xfrm>
          <a:off x="304800" y="1778000"/>
          <a:ext cx="8458200" cy="4891088"/>
        </p:xfrm>
        <a:graphic>
          <a:graphicData uri="http://schemas.openxmlformats.org/presentationml/2006/ole">
            <p:oleObj spid="_x0000_s1026" name="Grafiek" r:id="rId4" imgW="8467725" imgH="4895850" progId="MSGraph.Chart.8">
              <p:embed followColorScheme="full"/>
            </p:oleObj>
          </a:graphicData>
        </a:graphic>
      </p:graphicFrame>
      <p:pic>
        <p:nvPicPr>
          <p:cNvPr id="17412" name="Picture 4"/>
          <p:cNvPicPr>
            <a:picLocks noChangeAspect="1" noChangeArrowheads="1"/>
          </p:cNvPicPr>
          <p:nvPr/>
        </p:nvPicPr>
        <p:blipFill>
          <a:blip r:embed="rId5"/>
          <a:srcRect/>
          <a:stretch>
            <a:fillRect/>
          </a:stretch>
        </p:blipFill>
        <p:spPr bwMode="auto">
          <a:xfrm>
            <a:off x="4552950" y="3425825"/>
            <a:ext cx="34925" cy="111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sidefod 3"/>
          <p:cNvSpPr>
            <a:spLocks noGrp="1"/>
          </p:cNvSpPr>
          <p:nvPr>
            <p:ph type="ftr" sz="quarter" idx="10"/>
          </p:nvPr>
        </p:nvSpPr>
        <p:spPr/>
        <p:txBody>
          <a:bodyPr/>
          <a:lstStyle/>
          <a:p>
            <a:r>
              <a:rPr lang="da-DK"/>
              <a:t>Cand.psych. Steen Guldager mind@webspeed.dk</a:t>
            </a:r>
          </a:p>
        </p:txBody>
      </p:sp>
      <p:sp>
        <p:nvSpPr>
          <p:cNvPr id="19458" name="Rectangle 2"/>
          <p:cNvSpPr>
            <a:spLocks noGrp="1" noChangeArrowheads="1"/>
          </p:cNvSpPr>
          <p:nvPr>
            <p:ph type="title"/>
          </p:nvPr>
        </p:nvSpPr>
        <p:spPr>
          <a:xfrm>
            <a:off x="0" y="100013"/>
            <a:ext cx="9144000" cy="520700"/>
          </a:xfrm>
        </p:spPr>
        <p:txBody>
          <a:bodyPr/>
          <a:lstStyle/>
          <a:p>
            <a:r>
              <a:rPr lang="da-DK" sz="3000"/>
              <a:t>287 prs i misbrugsbehandling i Norge, fulgt 1997-2004</a:t>
            </a:r>
          </a:p>
        </p:txBody>
      </p:sp>
      <p:pic>
        <p:nvPicPr>
          <p:cNvPr id="19459" name="Picture 3"/>
          <p:cNvPicPr>
            <a:picLocks noChangeAspect="1" noChangeArrowheads="1"/>
          </p:cNvPicPr>
          <p:nvPr>
            <p:ph type="body" idx="1"/>
          </p:nvPr>
        </p:nvPicPr>
        <p:blipFill>
          <a:blip r:embed="rId2"/>
          <a:srcRect/>
          <a:stretch>
            <a:fillRect/>
          </a:stretch>
        </p:blipFill>
        <p:spPr>
          <a:xfrm>
            <a:off x="1189038" y="620713"/>
            <a:ext cx="6551612" cy="5778500"/>
          </a:xfrm>
          <a:noFill/>
          <a:ln/>
        </p:spPr>
      </p:pic>
      <p:sp>
        <p:nvSpPr>
          <p:cNvPr id="19460" name="Oval 4"/>
          <p:cNvSpPr>
            <a:spLocks noChangeArrowheads="1"/>
          </p:cNvSpPr>
          <p:nvPr/>
        </p:nvSpPr>
        <p:spPr bwMode="auto">
          <a:xfrm>
            <a:off x="4643438" y="3429000"/>
            <a:ext cx="1152525" cy="1512888"/>
          </a:xfrm>
          <a:prstGeom prst="ellipse">
            <a:avLst/>
          </a:prstGeom>
          <a:noFill/>
          <a:ln w="57150">
            <a:solidFill>
              <a:srgbClr val="FF3300"/>
            </a:solidFill>
            <a:round/>
            <a:headEnd/>
            <a:tailEnd/>
          </a:ln>
          <a:effectLst/>
        </p:spPr>
        <p:txBody>
          <a:bodyPr wrap="none" anchor="ctr"/>
          <a:lstStyle/>
          <a:p>
            <a:endParaRPr lang="da-DK"/>
          </a:p>
        </p:txBody>
      </p:sp>
      <p:sp>
        <p:nvSpPr>
          <p:cNvPr id="19461" name="Oval 5"/>
          <p:cNvSpPr>
            <a:spLocks noChangeArrowheads="1"/>
          </p:cNvSpPr>
          <p:nvPr/>
        </p:nvSpPr>
        <p:spPr bwMode="auto">
          <a:xfrm>
            <a:off x="4787900" y="2060575"/>
            <a:ext cx="1008063" cy="1366838"/>
          </a:xfrm>
          <a:prstGeom prst="ellipse">
            <a:avLst/>
          </a:prstGeom>
          <a:noFill/>
          <a:ln w="57150">
            <a:solidFill>
              <a:srgbClr val="FF3300"/>
            </a:solidFill>
            <a:round/>
            <a:headEnd/>
            <a:tailEnd/>
          </a:ln>
          <a:effectLst/>
        </p:spPr>
        <p:txBody>
          <a:bodyPr wrap="none" anchor="ctr"/>
          <a:lstStyle/>
          <a:p>
            <a:endParaRPr lang="da-DK"/>
          </a:p>
        </p:txBody>
      </p:sp>
      <p:sp>
        <p:nvSpPr>
          <p:cNvPr id="19462" name="Oval 6"/>
          <p:cNvSpPr>
            <a:spLocks noChangeArrowheads="1"/>
          </p:cNvSpPr>
          <p:nvPr/>
        </p:nvSpPr>
        <p:spPr bwMode="auto">
          <a:xfrm>
            <a:off x="4714875" y="4940300"/>
            <a:ext cx="1152525" cy="1441450"/>
          </a:xfrm>
          <a:prstGeom prst="ellipse">
            <a:avLst/>
          </a:prstGeom>
          <a:noFill/>
          <a:ln w="57150">
            <a:solidFill>
              <a:srgbClr val="FF3300"/>
            </a:solidFill>
            <a:round/>
            <a:headEnd/>
            <a:tailEnd/>
          </a:ln>
          <a:effectLst/>
        </p:spPr>
        <p:txBody>
          <a:bodyPr wrap="none" anchor="ctr"/>
          <a:lstStyle/>
          <a:p>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anim calcmode="lin" valueType="num">
                                      <p:cBhvr additive="base">
                                        <p:cTn id="13" dur="500" fill="hold"/>
                                        <p:tgtEl>
                                          <p:spTgt spid="19461"/>
                                        </p:tgtEl>
                                        <p:attrNameLst>
                                          <p:attrName>ppt_x</p:attrName>
                                        </p:attrNameLst>
                                      </p:cBhvr>
                                      <p:tavLst>
                                        <p:tav tm="0">
                                          <p:val>
                                            <p:strVal val="#ppt_x"/>
                                          </p:val>
                                        </p:tav>
                                        <p:tav tm="100000">
                                          <p:val>
                                            <p:strVal val="#ppt_x"/>
                                          </p:val>
                                        </p:tav>
                                      </p:tavLst>
                                    </p:anim>
                                    <p:anim calcmode="lin" valueType="num">
                                      <p:cBhvr additive="base">
                                        <p:cTn id="14"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62"/>
                                        </p:tgtEl>
                                        <p:attrNameLst>
                                          <p:attrName>style.visibility</p:attrName>
                                        </p:attrNameLst>
                                      </p:cBhvr>
                                      <p:to>
                                        <p:strVal val="visible"/>
                                      </p:to>
                                    </p:set>
                                    <p:anim calcmode="lin" valueType="num">
                                      <p:cBhvr additive="base">
                                        <p:cTn id="19" dur="500" fill="hold"/>
                                        <p:tgtEl>
                                          <p:spTgt spid="19462"/>
                                        </p:tgtEl>
                                        <p:attrNameLst>
                                          <p:attrName>ppt_x</p:attrName>
                                        </p:attrNameLst>
                                      </p:cBhvr>
                                      <p:tavLst>
                                        <p:tav tm="0">
                                          <p:val>
                                            <p:strVal val="#ppt_x"/>
                                          </p:val>
                                        </p:tav>
                                        <p:tav tm="100000">
                                          <p:val>
                                            <p:strVal val="#ppt_x"/>
                                          </p:val>
                                        </p:tav>
                                      </p:tavLst>
                                    </p:anim>
                                    <p:anim calcmode="lin" valueType="num">
                                      <p:cBhvr additive="base">
                                        <p:cTn id="20"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dsholder til sidefod 3"/>
          <p:cNvSpPr>
            <a:spLocks noGrp="1"/>
          </p:cNvSpPr>
          <p:nvPr>
            <p:ph type="ftr" sz="quarter" idx="10"/>
          </p:nvPr>
        </p:nvSpPr>
        <p:spPr/>
        <p:txBody>
          <a:bodyPr/>
          <a:lstStyle/>
          <a:p>
            <a:r>
              <a:rPr lang="da-DK"/>
              <a:t>Cand.psych. Steen Guldager mind@webspeed.dk</a:t>
            </a:r>
          </a:p>
        </p:txBody>
      </p:sp>
      <p:sp>
        <p:nvSpPr>
          <p:cNvPr id="20482" name="Rectangle 2"/>
          <p:cNvSpPr>
            <a:spLocks noGrp="1" noChangeArrowheads="1"/>
          </p:cNvSpPr>
          <p:nvPr>
            <p:ph type="title"/>
          </p:nvPr>
        </p:nvSpPr>
        <p:spPr>
          <a:xfrm>
            <a:off x="457200" y="260350"/>
            <a:ext cx="8229600" cy="688975"/>
          </a:xfrm>
        </p:spPr>
        <p:txBody>
          <a:bodyPr/>
          <a:lstStyle/>
          <a:p>
            <a:r>
              <a:rPr lang="da-DK" sz="3600"/>
              <a:t>Hvad kom først - misbrug eller psykiatri?</a:t>
            </a:r>
          </a:p>
        </p:txBody>
      </p:sp>
      <p:pic>
        <p:nvPicPr>
          <p:cNvPr id="20483" name="Picture 3"/>
          <p:cNvPicPr>
            <a:picLocks noChangeAspect="1" noChangeArrowheads="1"/>
          </p:cNvPicPr>
          <p:nvPr/>
        </p:nvPicPr>
        <p:blipFill>
          <a:blip r:embed="rId2"/>
          <a:srcRect/>
          <a:stretch>
            <a:fillRect/>
          </a:stretch>
        </p:blipFill>
        <p:spPr bwMode="auto">
          <a:xfrm>
            <a:off x="1116013" y="908050"/>
            <a:ext cx="6913562" cy="5030788"/>
          </a:xfrm>
          <a:prstGeom prst="rect">
            <a:avLst/>
          </a:prstGeom>
          <a:noFill/>
          <a:ln w="9525">
            <a:noFill/>
            <a:miter lim="800000"/>
            <a:headEnd/>
            <a:tailEnd/>
          </a:ln>
        </p:spPr>
      </p:pic>
      <p:sp>
        <p:nvSpPr>
          <p:cNvPr id="20484" name="Text Box 4"/>
          <p:cNvSpPr txBox="1">
            <a:spLocks noChangeArrowheads="1"/>
          </p:cNvSpPr>
          <p:nvPr/>
        </p:nvSpPr>
        <p:spPr bwMode="auto">
          <a:xfrm>
            <a:off x="179388" y="6092825"/>
            <a:ext cx="8785225" cy="396875"/>
          </a:xfrm>
          <a:prstGeom prst="rect">
            <a:avLst/>
          </a:prstGeom>
          <a:noFill/>
          <a:ln w="9525">
            <a:noFill/>
            <a:miter lim="800000"/>
            <a:headEnd/>
            <a:tailEnd/>
          </a:ln>
          <a:effectLst/>
        </p:spPr>
        <p:txBody>
          <a:bodyPr>
            <a:spAutoFit/>
          </a:bodyPr>
          <a:lstStyle/>
          <a:p>
            <a:pPr algn="ctr"/>
            <a:r>
              <a:rPr lang="da-DK" sz="2000">
                <a:solidFill>
                  <a:schemeClr val="hlink"/>
                </a:solidFill>
                <a:effectLst>
                  <a:outerShdw blurRad="38100" dist="38100" dir="2700000" algn="tl">
                    <a:srgbClr val="000000"/>
                  </a:outerShdw>
                </a:effectLst>
              </a:rPr>
              <a:t>6 år efter endt behandling har tidligere misbrugere stadig angst og depressioner </a:t>
            </a:r>
          </a:p>
        </p:txBody>
      </p:sp>
      <p:sp>
        <p:nvSpPr>
          <p:cNvPr id="20485" name="Oval 5"/>
          <p:cNvSpPr>
            <a:spLocks noChangeArrowheads="1"/>
          </p:cNvSpPr>
          <p:nvPr/>
        </p:nvSpPr>
        <p:spPr bwMode="auto">
          <a:xfrm>
            <a:off x="2197100" y="1700213"/>
            <a:ext cx="1150938" cy="1079500"/>
          </a:xfrm>
          <a:prstGeom prst="ellipse">
            <a:avLst/>
          </a:prstGeom>
          <a:noFill/>
          <a:ln w="57150">
            <a:solidFill>
              <a:srgbClr val="FF0000"/>
            </a:solidFill>
            <a:round/>
            <a:headEnd/>
            <a:tailEnd/>
          </a:ln>
          <a:effectLst/>
        </p:spPr>
        <p:txBody>
          <a:bodyPr wrap="none" anchor="ctr"/>
          <a:lstStyle/>
          <a:p>
            <a:endParaRPr lang="da-DK"/>
          </a:p>
        </p:txBody>
      </p:sp>
      <p:sp>
        <p:nvSpPr>
          <p:cNvPr id="20486" name="Oval 6"/>
          <p:cNvSpPr>
            <a:spLocks noChangeArrowheads="1"/>
          </p:cNvSpPr>
          <p:nvPr/>
        </p:nvSpPr>
        <p:spPr bwMode="auto">
          <a:xfrm>
            <a:off x="5508625" y="4221163"/>
            <a:ext cx="1150938" cy="1079500"/>
          </a:xfrm>
          <a:prstGeom prst="ellipse">
            <a:avLst/>
          </a:prstGeom>
          <a:noFill/>
          <a:ln w="57150">
            <a:solidFill>
              <a:schemeClr val="hlink"/>
            </a:solidFill>
            <a:round/>
            <a:headEnd/>
            <a:tailEnd/>
          </a:ln>
          <a:effectLst/>
        </p:spPr>
        <p:txBody>
          <a:bodyPr wrap="none" anchor="ctr"/>
          <a:lstStyle/>
          <a:p>
            <a:endParaRPr lang="da-DK"/>
          </a:p>
        </p:txBody>
      </p:sp>
      <p:sp>
        <p:nvSpPr>
          <p:cNvPr id="20487" name="Oval 7"/>
          <p:cNvSpPr>
            <a:spLocks noChangeArrowheads="1"/>
          </p:cNvSpPr>
          <p:nvPr/>
        </p:nvSpPr>
        <p:spPr bwMode="auto">
          <a:xfrm>
            <a:off x="3852863" y="3862388"/>
            <a:ext cx="1150937" cy="1079500"/>
          </a:xfrm>
          <a:prstGeom prst="ellipse">
            <a:avLst/>
          </a:prstGeom>
          <a:noFill/>
          <a:ln w="57150">
            <a:solidFill>
              <a:schemeClr val="accent2"/>
            </a:solidFill>
            <a:round/>
            <a:headEnd/>
            <a:tailEnd/>
          </a:ln>
          <a:effectLst/>
        </p:spPr>
        <p:txBody>
          <a:bodyPr wrap="none" anchor="ctr"/>
          <a:lstStyle/>
          <a:p>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anim calcmode="lin" valueType="num">
                                      <p:cBhvr additive="base">
                                        <p:cTn id="13" dur="500" fill="hold"/>
                                        <p:tgtEl>
                                          <p:spTgt spid="20486"/>
                                        </p:tgtEl>
                                        <p:attrNameLst>
                                          <p:attrName>ppt_x</p:attrName>
                                        </p:attrNameLst>
                                      </p:cBhvr>
                                      <p:tavLst>
                                        <p:tav tm="0">
                                          <p:val>
                                            <p:strVal val="#ppt_x"/>
                                          </p:val>
                                        </p:tav>
                                        <p:tav tm="100000">
                                          <p:val>
                                            <p:strVal val="#ppt_x"/>
                                          </p:val>
                                        </p:tav>
                                      </p:tavLst>
                                    </p:anim>
                                    <p:anim calcmode="lin" valueType="num">
                                      <p:cBhvr additive="base">
                                        <p:cTn id="14"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7"/>
                                        </p:tgtEl>
                                        <p:attrNameLst>
                                          <p:attrName>style.visibility</p:attrName>
                                        </p:attrNameLst>
                                      </p:cBhvr>
                                      <p:to>
                                        <p:strVal val="visible"/>
                                      </p:to>
                                    </p:set>
                                    <p:anim calcmode="lin" valueType="num">
                                      <p:cBhvr additive="base">
                                        <p:cTn id="19" dur="500" fill="hold"/>
                                        <p:tgtEl>
                                          <p:spTgt spid="20487"/>
                                        </p:tgtEl>
                                        <p:attrNameLst>
                                          <p:attrName>ppt_x</p:attrName>
                                        </p:attrNameLst>
                                      </p:cBhvr>
                                      <p:tavLst>
                                        <p:tav tm="0">
                                          <p:val>
                                            <p:strVal val="#ppt_x"/>
                                          </p:val>
                                        </p:tav>
                                        <p:tav tm="100000">
                                          <p:val>
                                            <p:strVal val="#ppt_x"/>
                                          </p:val>
                                        </p:tav>
                                      </p:tavLst>
                                    </p:anim>
                                    <p:anim calcmode="lin" valueType="num">
                                      <p:cBhvr additive="base">
                                        <p:cTn id="20"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3060" y="571480"/>
            <a:ext cx="4586262" cy="704104"/>
          </a:xfrm>
        </p:spPr>
        <p:txBody>
          <a:bodyPr>
            <a:normAutofit fontScale="90000"/>
          </a:bodyPr>
          <a:lstStyle/>
          <a:p>
            <a:r>
              <a:rPr lang="da-DK" dirty="0" smtClean="0"/>
              <a:t>Første interview</a:t>
            </a:r>
            <a:endParaRPr lang="da-DK" dirty="0"/>
          </a:p>
        </p:txBody>
      </p:sp>
      <p:sp>
        <p:nvSpPr>
          <p:cNvPr id="3" name="Pladsholder til indhold 2"/>
          <p:cNvSpPr>
            <a:spLocks noGrp="1"/>
          </p:cNvSpPr>
          <p:nvPr>
            <p:ph idx="1"/>
          </p:nvPr>
        </p:nvSpPr>
        <p:spPr/>
        <p:txBody>
          <a:bodyPr>
            <a:normAutofit/>
          </a:bodyPr>
          <a:lstStyle/>
          <a:p>
            <a:endParaRPr lang="da-DK" dirty="0"/>
          </a:p>
        </p:txBody>
      </p:sp>
      <p:sp>
        <p:nvSpPr>
          <p:cNvPr id="4" name="Pladsholder til diasnummer 3"/>
          <p:cNvSpPr>
            <a:spLocks noGrp="1"/>
          </p:cNvSpPr>
          <p:nvPr>
            <p:ph type="sldNum" sz="quarter" idx="12"/>
          </p:nvPr>
        </p:nvSpPr>
        <p:spPr/>
        <p:txBody>
          <a:bodyPr/>
          <a:lstStyle/>
          <a:p>
            <a:fld id="{8B9C1312-EFFF-47CA-BACC-0A24A8A39D7B}" type="slidenum">
              <a:rPr lang="da-DK" smtClean="0"/>
              <a:pPr/>
              <a:t>7</a:t>
            </a:fld>
            <a:endParaRPr lang="da-DK"/>
          </a:p>
        </p:txBody>
      </p:sp>
      <p:sp>
        <p:nvSpPr>
          <p:cNvPr id="5" name="Pladsholder til sidefod 4"/>
          <p:cNvSpPr>
            <a:spLocks noGrp="1"/>
          </p:cNvSpPr>
          <p:nvPr>
            <p:ph type="ftr" sz="quarter" idx="11"/>
          </p:nvPr>
        </p:nvSpPr>
        <p:spPr>
          <a:xfrm>
            <a:off x="428596" y="6356350"/>
            <a:ext cx="7858180" cy="365125"/>
          </a:xfrm>
        </p:spPr>
        <p:txBody>
          <a:bodyPr/>
          <a:lstStyle/>
          <a:p>
            <a:pPr algn="ctr"/>
            <a:r>
              <a:rPr lang="da-DK" sz="1000" b="1" dirty="0" smtClean="0"/>
              <a:t>CAND.PSYCH. STEEN GULDAGER, </a:t>
            </a:r>
            <a:r>
              <a:rPr lang="da-DK" sz="1000" b="1" dirty="0" smtClean="0">
                <a:hlinkClick r:id="rId2"/>
              </a:rPr>
              <a:t>MIND@WEBSPEED.DK</a:t>
            </a:r>
            <a:r>
              <a:rPr lang="da-DK" sz="1000" b="1" dirty="0" smtClean="0"/>
              <a:t>, TLF. 4014 4900, WWW.MIND-FUL.DK</a:t>
            </a:r>
            <a:endParaRPr lang="da-DK" sz="1000" b="1" dirty="0"/>
          </a:p>
        </p:txBody>
      </p:sp>
      <p:graphicFrame>
        <p:nvGraphicFramePr>
          <p:cNvPr id="6" name="Tabel 5"/>
          <p:cNvGraphicFramePr>
            <a:graphicFrameLocks noGrp="1"/>
          </p:cNvGraphicFramePr>
          <p:nvPr/>
        </p:nvGraphicFramePr>
        <p:xfrm>
          <a:off x="285720" y="1428736"/>
          <a:ext cx="8572560" cy="5029200"/>
        </p:xfrm>
        <a:graphic>
          <a:graphicData uri="http://schemas.openxmlformats.org/drawingml/2006/table">
            <a:tbl>
              <a:tblPr firstRow="1" bandRow="1">
                <a:tableStyleId>{5C22544A-7EE6-4342-B048-85BDC9FD1C3A}</a:tableStyleId>
              </a:tblPr>
              <a:tblGrid>
                <a:gridCol w="2857520"/>
                <a:gridCol w="2857520"/>
                <a:gridCol w="2857520"/>
              </a:tblGrid>
              <a:tr h="370840">
                <a:tc>
                  <a:txBody>
                    <a:bodyPr/>
                    <a:lstStyle/>
                    <a:p>
                      <a:pPr>
                        <a:buFont typeface="Arial" pitchFamily="34" charset="0"/>
                        <a:buChar char="•"/>
                      </a:pPr>
                      <a:r>
                        <a:rPr lang="da-DK" b="1" dirty="0" err="1" smtClean="0"/>
                        <a:t>Cpr.nr</a:t>
                      </a:r>
                      <a:r>
                        <a:rPr lang="da-DK" b="1" dirty="0" smtClean="0"/>
                        <a:t>.</a:t>
                      </a:r>
                      <a:endParaRPr lang="da-DK" dirty="0" smtClean="0"/>
                    </a:p>
                    <a:p>
                      <a:pPr>
                        <a:buFont typeface="Arial" pitchFamily="34" charset="0"/>
                        <a:buChar char="•"/>
                      </a:pPr>
                      <a:r>
                        <a:rPr lang="da-DK" b="1" dirty="0" smtClean="0"/>
                        <a:t>Behandlingsmæssige mål</a:t>
                      </a:r>
                    </a:p>
                    <a:p>
                      <a:pPr>
                        <a:buFont typeface="Arial" pitchFamily="34" charset="0"/>
                        <a:buChar char="•"/>
                      </a:pPr>
                      <a:r>
                        <a:rPr lang="da-DK" b="1" dirty="0" smtClean="0"/>
                        <a:t>Motivation</a:t>
                      </a:r>
                    </a:p>
                    <a:p>
                      <a:pPr>
                        <a:buFont typeface="Arial" pitchFamily="34" charset="0"/>
                        <a:buChar char="•"/>
                      </a:pPr>
                      <a:r>
                        <a:rPr lang="da-DK" b="1" dirty="0" smtClean="0"/>
                        <a:t> Aktuel situation ift.:</a:t>
                      </a:r>
                      <a:endParaRPr lang="da-DK" dirty="0" smtClean="0"/>
                    </a:p>
                    <a:p>
                      <a:pPr lvl="1">
                        <a:buFont typeface="Arial" pitchFamily="34" charset="0"/>
                        <a:buChar char="•"/>
                      </a:pPr>
                      <a:r>
                        <a:rPr lang="da-DK" b="1" dirty="0" smtClean="0"/>
                        <a:t>Misbrug</a:t>
                      </a:r>
                      <a:endParaRPr lang="da-DK" dirty="0" smtClean="0"/>
                    </a:p>
                    <a:p>
                      <a:pPr lvl="1">
                        <a:buFont typeface="Arial" pitchFamily="34" charset="0"/>
                        <a:buChar char="•"/>
                      </a:pPr>
                      <a:r>
                        <a:rPr lang="da-DK" b="1" dirty="0" smtClean="0"/>
                        <a:t>Aktiviteter</a:t>
                      </a:r>
                      <a:endParaRPr lang="da-DK" dirty="0" smtClean="0"/>
                    </a:p>
                    <a:p>
                      <a:pPr lvl="1">
                        <a:buFont typeface="Arial" pitchFamily="34" charset="0"/>
                        <a:buChar char="•"/>
                      </a:pPr>
                      <a:r>
                        <a:rPr lang="da-DK" b="1" dirty="0" smtClean="0"/>
                        <a:t>Bolig</a:t>
                      </a:r>
                      <a:endParaRPr lang="da-DK" dirty="0" smtClean="0"/>
                    </a:p>
                    <a:p>
                      <a:pPr lvl="1">
                        <a:buFont typeface="Arial" pitchFamily="34" charset="0"/>
                        <a:buChar char="•"/>
                      </a:pPr>
                      <a:r>
                        <a:rPr lang="da-DK" b="1" dirty="0" smtClean="0"/>
                        <a:t>Netværk</a:t>
                      </a:r>
                      <a:endParaRPr lang="da-DK" dirty="0" smtClean="0"/>
                    </a:p>
                    <a:p>
                      <a:pPr lvl="1">
                        <a:buFont typeface="Arial" pitchFamily="34" charset="0"/>
                        <a:buChar char="•"/>
                      </a:pPr>
                      <a:r>
                        <a:rPr lang="da-DK" b="1" dirty="0" smtClean="0"/>
                        <a:t>Økonomi</a:t>
                      </a:r>
                      <a:endParaRPr lang="da-DK" dirty="0" smtClean="0"/>
                    </a:p>
                    <a:p>
                      <a:pPr lvl="1">
                        <a:buFont typeface="Arial" pitchFamily="34" charset="0"/>
                        <a:buChar char="•"/>
                      </a:pPr>
                      <a:r>
                        <a:rPr lang="da-DK" b="1" dirty="0" smtClean="0"/>
                        <a:t>Psyke</a:t>
                      </a:r>
                      <a:endParaRPr lang="da-DK" dirty="0" smtClean="0"/>
                    </a:p>
                    <a:p>
                      <a:pPr lvl="1">
                        <a:buFont typeface="Arial" pitchFamily="34" charset="0"/>
                        <a:buChar char="•"/>
                      </a:pPr>
                      <a:r>
                        <a:rPr lang="da-DK" b="1" dirty="0" err="1" smtClean="0"/>
                        <a:t>Soma</a:t>
                      </a:r>
                      <a:endParaRPr lang="da-DK" dirty="0" smtClean="0"/>
                    </a:p>
                    <a:p>
                      <a:pPr lvl="1">
                        <a:buFont typeface="Arial" pitchFamily="34" charset="0"/>
                        <a:buChar char="•"/>
                      </a:pPr>
                      <a:r>
                        <a:rPr lang="da-DK" b="1" dirty="0" smtClean="0"/>
                        <a:t>Søvn</a:t>
                      </a:r>
                      <a:endParaRPr lang="da-DK" dirty="0" smtClean="0"/>
                    </a:p>
                    <a:p>
                      <a:pPr lvl="1">
                        <a:buFont typeface="Arial" pitchFamily="34" charset="0"/>
                        <a:buChar char="•"/>
                      </a:pPr>
                      <a:r>
                        <a:rPr lang="da-DK" b="1" dirty="0" smtClean="0"/>
                        <a:t>Spiserytmer</a:t>
                      </a:r>
                      <a:endParaRPr lang="da-DK" dirty="0" smtClean="0"/>
                    </a:p>
                    <a:p>
                      <a:pPr lvl="1">
                        <a:buFont typeface="Arial" pitchFamily="34" charset="0"/>
                        <a:buChar char="•"/>
                      </a:pPr>
                      <a:r>
                        <a:rPr lang="da-DK" b="1" dirty="0" smtClean="0"/>
                        <a:t>Hygiejne</a:t>
                      </a:r>
                      <a:endParaRPr lang="da-DK" dirty="0" smtClean="0"/>
                    </a:p>
                    <a:p>
                      <a:pPr lvl="1">
                        <a:buFont typeface="Arial" pitchFamily="34" charset="0"/>
                        <a:buChar char="•"/>
                      </a:pPr>
                      <a:r>
                        <a:rPr lang="da-DK" b="1" dirty="0" smtClean="0"/>
                        <a:t>Forhold til rådgivere</a:t>
                      </a:r>
                      <a:endParaRPr lang="da-DK" dirty="0" smtClean="0"/>
                    </a:p>
                    <a:p>
                      <a:pPr lvl="1">
                        <a:buFont typeface="Arial" pitchFamily="34" charset="0"/>
                        <a:buChar char="•"/>
                      </a:pPr>
                      <a:r>
                        <a:rPr lang="da-DK" b="1" dirty="0" smtClean="0"/>
                        <a:t>Andet</a:t>
                      </a:r>
                      <a:endParaRPr lang="da-DK" dirty="0"/>
                    </a:p>
                  </a:txBody>
                  <a:tcPr/>
                </a:tc>
                <a:tc>
                  <a:txBody>
                    <a:bodyPr/>
                    <a:lstStyle/>
                    <a:p>
                      <a:pPr>
                        <a:buFont typeface="Arial" pitchFamily="34" charset="0"/>
                        <a:buChar char="•"/>
                      </a:pPr>
                      <a:r>
                        <a:rPr kumimoji="0" lang="da-DK" sz="1800" b="1" kern="1200" dirty="0" smtClean="0">
                          <a:solidFill>
                            <a:schemeClr val="lt1"/>
                          </a:solidFill>
                          <a:latin typeface="+mn-lt"/>
                          <a:ea typeface="+mn-ea"/>
                          <a:cs typeface="+mn-cs"/>
                        </a:rPr>
                        <a:t>Misbrugshistorik</a:t>
                      </a:r>
                    </a:p>
                    <a:p>
                      <a:pPr>
                        <a:buFont typeface="Arial" pitchFamily="34" charset="0"/>
                        <a:buChar char="•"/>
                      </a:pPr>
                      <a:r>
                        <a:rPr kumimoji="0" lang="da-DK" sz="1800" b="1" kern="1200" dirty="0" smtClean="0">
                          <a:solidFill>
                            <a:schemeClr val="lt1"/>
                          </a:solidFill>
                          <a:latin typeface="+mn-lt"/>
                          <a:ea typeface="+mn-ea"/>
                          <a:cs typeface="+mn-cs"/>
                        </a:rPr>
                        <a:t>Evt. </a:t>
                      </a:r>
                      <a:r>
                        <a:rPr kumimoji="0" lang="da-DK" sz="1800" b="1" kern="1200" dirty="0" err="1" smtClean="0">
                          <a:solidFill>
                            <a:schemeClr val="lt1"/>
                          </a:solidFill>
                          <a:latin typeface="+mn-lt"/>
                          <a:ea typeface="+mn-ea"/>
                          <a:cs typeface="+mn-cs"/>
                        </a:rPr>
                        <a:t>kriminalhistorik</a:t>
                      </a:r>
                      <a:endParaRPr kumimoji="0" lang="da-DK" sz="1800" b="1" kern="1200" dirty="0" smtClean="0">
                        <a:solidFill>
                          <a:schemeClr val="lt1"/>
                        </a:solidFill>
                        <a:latin typeface="+mn-lt"/>
                        <a:ea typeface="+mn-ea"/>
                        <a:cs typeface="+mn-cs"/>
                      </a:endParaRPr>
                    </a:p>
                    <a:p>
                      <a:pPr>
                        <a:buFont typeface="Arial" pitchFamily="34" charset="0"/>
                        <a:buChar char="•"/>
                      </a:pPr>
                      <a:r>
                        <a:rPr kumimoji="0" lang="da-DK" sz="1800" b="1" kern="1200" dirty="0" err="1" smtClean="0">
                          <a:solidFill>
                            <a:schemeClr val="lt1"/>
                          </a:solidFill>
                          <a:latin typeface="+mn-lt"/>
                          <a:ea typeface="+mn-ea"/>
                          <a:cs typeface="+mn-cs"/>
                        </a:rPr>
                        <a:t>Psykohistorik</a:t>
                      </a:r>
                      <a:endParaRPr kumimoji="0" lang="da-DK" sz="1800" b="1" kern="1200" dirty="0" smtClean="0">
                        <a:solidFill>
                          <a:schemeClr val="lt1"/>
                        </a:solidFill>
                        <a:latin typeface="+mn-lt"/>
                        <a:ea typeface="+mn-ea"/>
                        <a:cs typeface="+mn-cs"/>
                      </a:endParaRPr>
                    </a:p>
                    <a:p>
                      <a:pPr>
                        <a:buFont typeface="Arial" pitchFamily="34" charset="0"/>
                        <a:buChar char="•"/>
                      </a:pPr>
                      <a:r>
                        <a:rPr kumimoji="0" lang="da-DK" sz="1800" b="1" kern="1200" dirty="0" smtClean="0">
                          <a:solidFill>
                            <a:schemeClr val="lt1"/>
                          </a:solidFill>
                          <a:latin typeface="+mn-lt"/>
                          <a:ea typeface="+mn-ea"/>
                          <a:cs typeface="+mn-cs"/>
                        </a:rPr>
                        <a:t>Fødsel</a:t>
                      </a:r>
                    </a:p>
                    <a:p>
                      <a:pPr>
                        <a:buFont typeface="Arial" pitchFamily="34" charset="0"/>
                        <a:buChar char="•"/>
                      </a:pPr>
                      <a:r>
                        <a:rPr kumimoji="0" lang="da-DK" sz="1800" b="1" kern="1200" dirty="0" smtClean="0">
                          <a:solidFill>
                            <a:schemeClr val="lt1"/>
                          </a:solidFill>
                          <a:latin typeface="+mn-lt"/>
                          <a:ea typeface="+mn-ea"/>
                          <a:cs typeface="+mn-cs"/>
                        </a:rPr>
                        <a:t>Temperament</a:t>
                      </a:r>
                    </a:p>
                    <a:p>
                      <a:pPr>
                        <a:buFont typeface="Arial" pitchFamily="34" charset="0"/>
                        <a:buChar char="•"/>
                      </a:pPr>
                      <a:r>
                        <a:rPr kumimoji="0" lang="da-DK" sz="1800" b="1" kern="1200" dirty="0" smtClean="0">
                          <a:solidFill>
                            <a:schemeClr val="lt1"/>
                          </a:solidFill>
                          <a:latin typeface="+mn-lt"/>
                          <a:ea typeface="+mn-ea"/>
                          <a:cs typeface="+mn-cs"/>
                        </a:rPr>
                        <a:t>Hovedtraumer</a:t>
                      </a:r>
                    </a:p>
                    <a:p>
                      <a:pPr>
                        <a:buFont typeface="Arial" pitchFamily="34" charset="0"/>
                        <a:buChar char="•"/>
                      </a:pPr>
                      <a:r>
                        <a:rPr kumimoji="0" lang="da-DK" sz="1800" b="1" kern="1200" dirty="0" err="1" smtClean="0">
                          <a:solidFill>
                            <a:schemeClr val="lt1"/>
                          </a:solidFill>
                          <a:latin typeface="+mn-lt"/>
                          <a:ea typeface="+mn-ea"/>
                          <a:cs typeface="+mn-cs"/>
                        </a:rPr>
                        <a:t>Evt</a:t>
                      </a:r>
                      <a:r>
                        <a:rPr kumimoji="0" lang="da-DK" sz="1800" b="1" kern="1200" dirty="0" smtClean="0">
                          <a:solidFill>
                            <a:schemeClr val="lt1"/>
                          </a:solidFill>
                          <a:latin typeface="+mn-lt"/>
                          <a:ea typeface="+mn-ea"/>
                          <a:cs typeface="+mn-cs"/>
                        </a:rPr>
                        <a:t> psykiatri/indlæggelser</a:t>
                      </a:r>
                    </a:p>
                    <a:p>
                      <a:pPr>
                        <a:buFont typeface="Arial" pitchFamily="34" charset="0"/>
                        <a:buChar char="•"/>
                      </a:pPr>
                      <a:r>
                        <a:rPr kumimoji="0" lang="da-DK" sz="1800" b="1" kern="1200" dirty="0" smtClean="0">
                          <a:solidFill>
                            <a:schemeClr val="lt1"/>
                          </a:solidFill>
                          <a:latin typeface="+mn-lt"/>
                          <a:ea typeface="+mn-ea"/>
                          <a:cs typeface="+mn-cs"/>
                        </a:rPr>
                        <a:t>Selvmordstanker/-forsøg</a:t>
                      </a:r>
                    </a:p>
                    <a:p>
                      <a:pPr>
                        <a:buFont typeface="Arial" pitchFamily="34" charset="0"/>
                        <a:buChar char="•"/>
                      </a:pPr>
                      <a:r>
                        <a:rPr kumimoji="0" lang="da-DK" sz="1800" b="1" kern="1200" dirty="0" smtClean="0">
                          <a:solidFill>
                            <a:schemeClr val="lt1"/>
                          </a:solidFill>
                          <a:latin typeface="+mn-lt"/>
                          <a:ea typeface="+mn-ea"/>
                          <a:cs typeface="+mn-cs"/>
                        </a:rPr>
                        <a:t>Netværkshistorik</a:t>
                      </a:r>
                    </a:p>
                    <a:p>
                      <a:pPr>
                        <a:buFont typeface="Arial" pitchFamily="34" charset="0"/>
                        <a:buChar char="•"/>
                      </a:pPr>
                      <a:r>
                        <a:rPr kumimoji="0" lang="da-DK" sz="1800" b="1" kern="1200" dirty="0" smtClean="0">
                          <a:solidFill>
                            <a:schemeClr val="lt1"/>
                          </a:solidFill>
                          <a:latin typeface="+mn-lt"/>
                          <a:ea typeface="+mn-ea"/>
                          <a:cs typeface="+mn-cs"/>
                        </a:rPr>
                        <a:t>Skolegang</a:t>
                      </a:r>
                    </a:p>
                    <a:p>
                      <a:pPr>
                        <a:buFont typeface="Arial" pitchFamily="34" charset="0"/>
                        <a:buChar char="•"/>
                      </a:pPr>
                      <a:r>
                        <a:rPr kumimoji="0" lang="da-DK" sz="1800" b="1" kern="1200" dirty="0" smtClean="0">
                          <a:solidFill>
                            <a:schemeClr val="lt1"/>
                          </a:solidFill>
                          <a:latin typeface="+mn-lt"/>
                          <a:ea typeface="+mn-ea"/>
                          <a:cs typeface="+mn-cs"/>
                        </a:rPr>
                        <a:t>Job/uddannelse</a:t>
                      </a:r>
                    </a:p>
                    <a:p>
                      <a:pPr>
                        <a:buFont typeface="Arial" pitchFamily="34" charset="0"/>
                        <a:buChar char="•"/>
                      </a:pPr>
                      <a:r>
                        <a:rPr kumimoji="0" lang="da-DK" sz="1800" b="1" kern="1200" dirty="0" smtClean="0">
                          <a:solidFill>
                            <a:schemeClr val="lt1"/>
                          </a:solidFill>
                          <a:latin typeface="+mn-lt"/>
                          <a:ea typeface="+mn-ea"/>
                          <a:cs typeface="+mn-cs"/>
                        </a:rPr>
                        <a:t>Familiær disposition for misbrug, psykiatri, eller selvmord</a:t>
                      </a:r>
                    </a:p>
                    <a:p>
                      <a:pPr>
                        <a:buFont typeface="Arial" pitchFamily="34" charset="0"/>
                        <a:buChar char="•"/>
                      </a:pPr>
                      <a:r>
                        <a:rPr kumimoji="0" lang="da-DK" sz="1800" b="1" kern="1200" dirty="0" smtClean="0">
                          <a:solidFill>
                            <a:schemeClr val="lt1"/>
                          </a:solidFill>
                          <a:latin typeface="+mn-lt"/>
                          <a:ea typeface="+mn-ea"/>
                          <a:cs typeface="+mn-cs"/>
                        </a:rPr>
                        <a:t>Andet</a:t>
                      </a:r>
                      <a:endParaRPr lang="da-DK" dirty="0"/>
                    </a:p>
                  </a:txBody>
                  <a:tcPr/>
                </a:tc>
                <a:tc>
                  <a:txBody>
                    <a:bodyPr/>
                    <a:lstStyle/>
                    <a:p>
                      <a:pPr algn="ctr">
                        <a:buFont typeface="Arial" pitchFamily="34" charset="0"/>
                        <a:buNone/>
                      </a:pPr>
                      <a:r>
                        <a:rPr kumimoji="0" lang="da-DK" sz="1800" b="1" kern="1200" dirty="0" smtClean="0">
                          <a:solidFill>
                            <a:schemeClr val="lt1"/>
                          </a:solidFill>
                          <a:latin typeface="+mn-lt"/>
                          <a:ea typeface="+mn-ea"/>
                          <a:cs typeface="+mn-cs"/>
                        </a:rPr>
                        <a:t>Opfølgende punkter efter interview/ screening:</a:t>
                      </a:r>
                      <a:br>
                        <a:rPr kumimoji="0" lang="da-DK" sz="1800" b="1" kern="1200" dirty="0" smtClean="0">
                          <a:solidFill>
                            <a:schemeClr val="lt1"/>
                          </a:solidFill>
                          <a:latin typeface="+mn-lt"/>
                          <a:ea typeface="+mn-ea"/>
                          <a:cs typeface="+mn-cs"/>
                        </a:rPr>
                      </a:br>
                      <a:endParaRPr kumimoji="0" lang="da-DK" sz="1800" b="1" kern="1200" dirty="0" smtClean="0">
                        <a:solidFill>
                          <a:schemeClr val="lt1"/>
                        </a:solidFill>
                        <a:latin typeface="+mn-lt"/>
                        <a:ea typeface="+mn-ea"/>
                        <a:cs typeface="+mn-cs"/>
                      </a:endParaRPr>
                    </a:p>
                    <a:p>
                      <a:pPr>
                        <a:buFont typeface="Arial" pitchFamily="34" charset="0"/>
                        <a:buChar char="•"/>
                      </a:pPr>
                      <a:r>
                        <a:rPr kumimoji="0" lang="da-DK" sz="1800" b="1" kern="1200" dirty="0" smtClean="0">
                          <a:solidFill>
                            <a:schemeClr val="lt1"/>
                          </a:solidFill>
                          <a:latin typeface="+mn-lt"/>
                          <a:ea typeface="+mn-ea"/>
                          <a:cs typeface="+mn-cs"/>
                        </a:rPr>
                        <a:t>Samlet klinisk indtryk, kontaktkvalitet</a:t>
                      </a:r>
                    </a:p>
                    <a:p>
                      <a:pPr>
                        <a:buFont typeface="Arial" pitchFamily="34" charset="0"/>
                        <a:buChar char="•"/>
                      </a:pPr>
                      <a:r>
                        <a:rPr kumimoji="0" lang="da-DK" sz="1800" b="1" kern="1200" dirty="0" smtClean="0">
                          <a:solidFill>
                            <a:schemeClr val="lt1"/>
                          </a:solidFill>
                          <a:latin typeface="+mn-lt"/>
                          <a:ea typeface="+mn-ea"/>
                          <a:cs typeface="+mn-cs"/>
                        </a:rPr>
                        <a:t>Hvad siger screeningen? (centrale testresultater præsenteres)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a-DK" sz="1800" b="1" kern="1200" dirty="0" smtClean="0">
                          <a:solidFill>
                            <a:schemeClr val="lt1"/>
                          </a:solidFill>
                          <a:latin typeface="+mn-lt"/>
                          <a:ea typeface="+mn-ea"/>
                          <a:cs typeface="+mn-cs"/>
                        </a:rPr>
                        <a:t>Forslag til foreløbige fokuspunkter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da-DK" sz="1800" b="1" kern="1200" dirty="0" smtClean="0">
                          <a:solidFill>
                            <a:schemeClr val="lt1"/>
                          </a:solidFill>
                          <a:latin typeface="+mn-lt"/>
                          <a:ea typeface="+mn-ea"/>
                          <a:cs typeface="+mn-cs"/>
                        </a:rPr>
                        <a:t>Samarbejde med eksterne behandlere?</a:t>
                      </a:r>
                    </a:p>
                    <a:p>
                      <a:pPr>
                        <a:buFont typeface="Arial" pitchFamily="34" charset="0"/>
                        <a:buChar char="•"/>
                      </a:pPr>
                      <a:endParaRPr kumimoji="0" lang="da-DK" sz="1800" b="1" kern="1200" dirty="0" smtClean="0">
                        <a:solidFill>
                          <a:schemeClr val="lt1"/>
                        </a:solidFill>
                        <a:latin typeface="+mn-lt"/>
                        <a:ea typeface="+mn-ea"/>
                        <a:cs typeface="+mn-cs"/>
                      </a:endParaRPr>
                    </a:p>
                    <a:p>
                      <a:pPr>
                        <a:buFont typeface="Arial" pitchFamily="34" charset="0"/>
                        <a:buChar char="•"/>
                      </a:pPr>
                      <a:endParaRPr lang="da-DK"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43060" y="571480"/>
            <a:ext cx="4586262" cy="704104"/>
          </a:xfrm>
        </p:spPr>
        <p:txBody>
          <a:bodyPr>
            <a:normAutofit fontScale="90000"/>
          </a:bodyPr>
          <a:lstStyle/>
          <a:p>
            <a:r>
              <a:rPr lang="da-DK" dirty="0" smtClean="0"/>
              <a:t>M.I.N.I. 5.0.0</a:t>
            </a:r>
            <a:endParaRPr lang="da-DK" dirty="0"/>
          </a:p>
        </p:txBody>
      </p:sp>
      <p:sp>
        <p:nvSpPr>
          <p:cNvPr id="3" name="Pladsholder til indhold 2"/>
          <p:cNvSpPr>
            <a:spLocks noGrp="1"/>
          </p:cNvSpPr>
          <p:nvPr>
            <p:ph idx="1"/>
          </p:nvPr>
        </p:nvSpPr>
        <p:spPr>
          <a:xfrm>
            <a:off x="457200" y="1357298"/>
            <a:ext cx="8229600" cy="5072098"/>
          </a:xfrm>
        </p:spPr>
        <p:txBody>
          <a:bodyPr>
            <a:normAutofit lnSpcReduction="10000"/>
          </a:bodyPr>
          <a:lstStyle/>
          <a:p>
            <a:r>
              <a:rPr lang="da-DK" dirty="0" smtClean="0"/>
              <a:t>Mini Internationalt </a:t>
            </a:r>
            <a:r>
              <a:rPr lang="da-DK" dirty="0" err="1" smtClean="0"/>
              <a:t>Neuropsykiatrisk</a:t>
            </a:r>
            <a:r>
              <a:rPr lang="da-DK" dirty="0" smtClean="0"/>
              <a:t> Interview</a:t>
            </a:r>
          </a:p>
          <a:p>
            <a:r>
              <a:rPr lang="da-DK" dirty="0" smtClean="0"/>
              <a:t>Struktureret interviewskema, der bygger på de vigtigste DSM-IV akse I diagnoser, samt ICD-10</a:t>
            </a:r>
          </a:p>
          <a:p>
            <a:r>
              <a:rPr lang="da-DK" dirty="0" smtClean="0"/>
              <a:t>Enkel instruktion, men prøv det af nogle gange og læs instruktionerne grundigt!</a:t>
            </a:r>
          </a:p>
          <a:p>
            <a:r>
              <a:rPr lang="da-DK" dirty="0" smtClean="0"/>
              <a:t>Sæt dig ind i ICD-10</a:t>
            </a:r>
          </a:p>
          <a:p>
            <a:r>
              <a:rPr lang="da-DK" dirty="0" smtClean="0"/>
              <a:t>Vær forsigtig med tolkningen, det er selvfølgelig kun en indikator af mulige psykiske lidelser</a:t>
            </a:r>
          </a:p>
          <a:p>
            <a:r>
              <a:rPr lang="da-DK" smtClean="0"/>
              <a:t>Sammenhold </a:t>
            </a:r>
            <a:r>
              <a:rPr lang="da-DK" dirty="0" smtClean="0"/>
              <a:t>det grundigt med data fra det indledende interview etc.</a:t>
            </a:r>
          </a:p>
          <a:p>
            <a:r>
              <a:rPr lang="da-DK" dirty="0" smtClean="0"/>
              <a:t>Brug samarbejdspartnere (psykiatri, kolleger, brugerens egen læge etc.)!</a:t>
            </a:r>
            <a:endParaRPr lang="da-DK" dirty="0"/>
          </a:p>
        </p:txBody>
      </p:sp>
      <p:sp>
        <p:nvSpPr>
          <p:cNvPr id="4" name="Pladsholder til diasnummer 3"/>
          <p:cNvSpPr>
            <a:spLocks noGrp="1"/>
          </p:cNvSpPr>
          <p:nvPr>
            <p:ph type="sldNum" sz="quarter" idx="12"/>
          </p:nvPr>
        </p:nvSpPr>
        <p:spPr/>
        <p:txBody>
          <a:bodyPr/>
          <a:lstStyle/>
          <a:p>
            <a:fld id="{8B9C1312-EFFF-47CA-BACC-0A24A8A39D7B}" type="slidenum">
              <a:rPr lang="da-DK" smtClean="0"/>
              <a:pPr/>
              <a:t>8</a:t>
            </a:fld>
            <a:endParaRPr lang="da-DK"/>
          </a:p>
        </p:txBody>
      </p:sp>
      <p:sp>
        <p:nvSpPr>
          <p:cNvPr id="5" name="Pladsholder til sidefod 4"/>
          <p:cNvSpPr>
            <a:spLocks noGrp="1"/>
          </p:cNvSpPr>
          <p:nvPr>
            <p:ph type="ftr" sz="quarter" idx="11"/>
          </p:nvPr>
        </p:nvSpPr>
        <p:spPr>
          <a:xfrm>
            <a:off x="428596" y="6356350"/>
            <a:ext cx="7858180" cy="365125"/>
          </a:xfrm>
        </p:spPr>
        <p:txBody>
          <a:bodyPr/>
          <a:lstStyle/>
          <a:p>
            <a:pPr algn="ctr"/>
            <a:r>
              <a:rPr lang="da-DK" sz="1000" b="1" dirty="0" smtClean="0"/>
              <a:t>CAND.PSYCH. STEEN GULDAGER, </a:t>
            </a:r>
            <a:r>
              <a:rPr lang="da-DK" sz="1000" b="1" dirty="0" smtClean="0">
                <a:hlinkClick r:id="rId2"/>
              </a:rPr>
              <a:t>MIND@WEBSPEED.DK</a:t>
            </a:r>
            <a:r>
              <a:rPr lang="da-DK" sz="1000" b="1" dirty="0" smtClean="0"/>
              <a:t>, TLF. 4014 4900, WWW.MIND-FUL.DK</a:t>
            </a:r>
            <a:endParaRPr lang="da-DK"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fld id="{8B9C1312-EFFF-47CA-BACC-0A24A8A39D7B}" type="slidenum">
              <a:rPr lang="da-DK" smtClean="0"/>
              <a:pPr/>
              <a:t>9</a:t>
            </a:fld>
            <a:endParaRPr lang="da-DK"/>
          </a:p>
        </p:txBody>
      </p:sp>
      <p:sp>
        <p:nvSpPr>
          <p:cNvPr id="5" name="Pladsholder til sidefod 4"/>
          <p:cNvSpPr>
            <a:spLocks noGrp="1"/>
          </p:cNvSpPr>
          <p:nvPr>
            <p:ph type="ftr" sz="quarter" idx="11"/>
          </p:nvPr>
        </p:nvSpPr>
        <p:spPr>
          <a:xfrm>
            <a:off x="428596" y="6356350"/>
            <a:ext cx="7858180" cy="365125"/>
          </a:xfrm>
        </p:spPr>
        <p:txBody>
          <a:bodyPr/>
          <a:lstStyle/>
          <a:p>
            <a:pPr algn="ctr"/>
            <a:r>
              <a:rPr lang="da-DK" sz="1000" b="1" dirty="0" smtClean="0"/>
              <a:t>CAND.PSYCH. STEEN GULDAGER, </a:t>
            </a:r>
            <a:r>
              <a:rPr lang="da-DK" sz="1000" b="1" dirty="0" smtClean="0">
                <a:hlinkClick r:id="rId2"/>
              </a:rPr>
              <a:t>MIND@WEBSPEED.DK</a:t>
            </a:r>
            <a:r>
              <a:rPr lang="da-DK" sz="1000" b="1" dirty="0" smtClean="0"/>
              <a:t>, TLF. 4014 4900, WWW.MIND-FUL.DK</a:t>
            </a:r>
            <a:endParaRPr lang="da-DK" sz="1000" b="1" dirty="0"/>
          </a:p>
        </p:txBody>
      </p:sp>
      <p:pic>
        <p:nvPicPr>
          <p:cNvPr id="2050" name="Picture 2"/>
          <p:cNvPicPr>
            <a:picLocks noChangeAspect="1" noChangeArrowheads="1"/>
          </p:cNvPicPr>
          <p:nvPr/>
        </p:nvPicPr>
        <p:blipFill>
          <a:blip r:embed="rId3"/>
          <a:srcRect/>
          <a:stretch>
            <a:fillRect/>
          </a:stretch>
        </p:blipFill>
        <p:spPr bwMode="auto">
          <a:xfrm>
            <a:off x="357158" y="71414"/>
            <a:ext cx="8353442" cy="64053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løb">
  <a:themeElements>
    <a:clrScheme name="Forløb">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rløb">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rløb">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300</TotalTime>
  <Words>591</Words>
  <Application>Microsoft Office PowerPoint</Application>
  <PresentationFormat>Skærmshow (4:3)</PresentationFormat>
  <Paragraphs>136</Paragraphs>
  <Slides>17</Slides>
  <Notes>1</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17</vt:i4>
      </vt:variant>
    </vt:vector>
  </HeadingPairs>
  <TitlesOfParts>
    <vt:vector size="19" baseType="lpstr">
      <vt:lpstr>Forløb</vt:lpstr>
      <vt:lpstr>Microsoft Graph 2000-grafiek</vt:lpstr>
      <vt:lpstr>Assessment ”startkit” - et eksempel</vt:lpstr>
      <vt:lpstr>Dias nummer 2</vt:lpstr>
      <vt:lpstr>Disposition</vt:lpstr>
      <vt:lpstr>Udbredelsen af specifikke personlighedsforstyrrelser blandt misbrugere  Rounsaville et al. J Nerv Ment Dis 1998;87-95</vt:lpstr>
      <vt:lpstr>287 prs i misbrugsbehandling i Norge, fulgt 1997-2004</vt:lpstr>
      <vt:lpstr>Hvad kom først - misbrug eller psykiatri?</vt:lpstr>
      <vt:lpstr>Første interview</vt:lpstr>
      <vt:lpstr>M.I.N.I. 5.0.0</vt:lpstr>
      <vt:lpstr>Dias nummer 9</vt:lpstr>
      <vt:lpstr>M.I.N.I. 5.0.0</vt:lpstr>
      <vt:lpstr>NeoPiR</vt:lpstr>
      <vt:lpstr>Dias nummer 12</vt:lpstr>
      <vt:lpstr>NeoPiR</vt:lpstr>
      <vt:lpstr>Tests</vt:lpstr>
      <vt:lpstr>Case: NN, mand, 26 år</vt:lpstr>
      <vt:lpstr>Supplerende tests m.m.</vt:lpstr>
      <vt:lpstr>Drøftelse</vt:lpstr>
    </vt:vector>
  </TitlesOfParts>
  <Company>Fredericia kommune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Steen Guldager</dc:creator>
  <cp:lastModifiedBy>Steen Guldager</cp:lastModifiedBy>
  <cp:revision>36</cp:revision>
  <dcterms:created xsi:type="dcterms:W3CDTF">2009-09-22T08:03:41Z</dcterms:created>
  <dcterms:modified xsi:type="dcterms:W3CDTF">2009-10-02T12:31:39Z</dcterms:modified>
</cp:coreProperties>
</file>