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71" r:id="rId2"/>
    <p:sldId id="256" r:id="rId3"/>
    <p:sldId id="259" r:id="rId4"/>
    <p:sldId id="273" r:id="rId5"/>
    <p:sldId id="258" r:id="rId6"/>
    <p:sldId id="262" r:id="rId7"/>
    <p:sldId id="275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72" r:id="rId16"/>
    <p:sldId id="269" r:id="rId17"/>
    <p:sldId id="270" r:id="rId18"/>
    <p:sldId id="268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8AD9B-AB40-4B0D-80CC-A5A10F0470E4}" type="datetimeFigureOut">
              <a:rPr lang="da-DK" smtClean="0"/>
              <a:pPr/>
              <a:t>23-06-2012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FA1C4-90F3-470F-BF47-83D8C7C58E1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FA1C4-90F3-470F-BF47-83D8C7C58E14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A001-19C4-4FCE-AA04-13FE5562BA60}" type="datetime1">
              <a:rPr lang="da-DK" smtClean="0"/>
              <a:pPr/>
              <a:t>23-06-2012</a:t>
            </a:fld>
            <a:endParaRPr lang="da-DK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Anne Sophie Bauer, cand.psych.</a:t>
            </a:r>
            <a:endParaRPr lang="da-DK"/>
          </a:p>
        </p:txBody>
      </p:sp>
      <p:sp>
        <p:nvSpPr>
          <p:cNvPr id="7" name="Lige forbindels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486E44-C97F-41BC-92F0-C6FABEAB8429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1120-8D99-431F-8B1E-D14267ECD895}" type="datetime1">
              <a:rPr lang="da-DK" smtClean="0"/>
              <a:pPr/>
              <a:t>23-06-2012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Anne Sophie Bauer, cand.psych.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6E44-C97F-41BC-92F0-C6FABEAB842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ktangel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Lige forbindels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E486E44-C97F-41BC-92F0-C6FABEAB8429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55D1-DCF0-4F07-B904-C7C3FBA22BA3}" type="datetime1">
              <a:rPr lang="da-DK" smtClean="0"/>
              <a:pPr/>
              <a:t>23-06-2012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Anne Sophie Bauer, cand.psych.</a:t>
            </a:r>
            <a:endParaRPr lang="da-DK"/>
          </a:p>
        </p:txBody>
      </p:sp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2246-DE8F-48C0-A9AE-75E8EBF59C29}" type="datetime1">
              <a:rPr lang="da-DK" smtClean="0"/>
              <a:pPr/>
              <a:t>23-06-2012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Anne Sophie Bauer, cand.psych.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E486E44-C97F-41BC-92F0-C6FABEAB8429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13" name="Rektangel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ktangel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Anne Sophie Bauer, cand.psych.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2F9F-C8CB-40C4-A7D3-0B78FCC6FFC2}" type="datetime1">
              <a:rPr lang="da-DK" smtClean="0"/>
              <a:pPr/>
              <a:t>23-06-2012</a:t>
            </a:fld>
            <a:endParaRPr lang="da-DK"/>
          </a:p>
        </p:txBody>
      </p:sp>
      <p:sp>
        <p:nvSpPr>
          <p:cNvPr id="8" name="Lige forbindels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486E44-C97F-41BC-92F0-C6FABEAB8429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3A97E61-BA70-454B-8D1F-E3F3E3E4F535}" type="datetime1">
              <a:rPr lang="da-DK" smtClean="0"/>
              <a:pPr/>
              <a:t>23-06-2012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Anne Sophie Bauer, cand.psych.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6E44-C97F-41BC-92F0-C6FABEAB8429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Lige forbindels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ladsholder til indhol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2" name="Pladsholder til indhol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ge forbindels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ktangel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ktangel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ktangel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EDF1-BD76-407C-BE60-95A6CC6B40FE}" type="datetime1">
              <a:rPr lang="da-DK" smtClean="0"/>
              <a:pPr/>
              <a:t>23-06-2012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da-DK" smtClean="0"/>
              <a:t>Anne Sophie Bauer, cand.psych.</a:t>
            </a:r>
            <a:endParaRPr lang="da-DK"/>
          </a:p>
        </p:txBody>
      </p:sp>
      <p:sp>
        <p:nvSpPr>
          <p:cNvPr id="15" name="Lige forbindels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Pladsholder til indhol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26" name="Pladsholder til indhol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E486E44-C97F-41BC-92F0-C6FABEAB8429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B0F8-9571-490F-A8C5-D7EFBDA2B62E}" type="datetime1">
              <a:rPr lang="da-DK" smtClean="0"/>
              <a:pPr/>
              <a:t>23-06-2012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Anne Sophie Bauer, cand.psych.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E486E44-C97F-41BC-92F0-C6FABEAB842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ktangel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ktangel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58AD-6EC7-4155-AD99-9C5BA58C563E}" type="datetime1">
              <a:rPr lang="da-DK" smtClean="0"/>
              <a:pPr/>
              <a:t>23-06-2012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Anne Sophie Bauer, cand.psych.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486E44-C97F-41BC-92F0-C6FABEAB842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Lige forbindels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ladsholder til indhol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486E44-C97F-41BC-92F0-C6FABEAB8429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21" name="Rektangel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F847E-BF4E-4BFA-A6B3-12A6F08CEEF1}" type="datetime1">
              <a:rPr lang="da-DK" smtClean="0"/>
              <a:pPr/>
              <a:t>23-06-2012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da-DK" smtClean="0"/>
              <a:t>Anne Sophie Bauer, cand.psych.</a:t>
            </a:r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ge forbindels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ktangel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E486E44-C97F-41BC-92F0-C6FABEAB8429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22" name="Rektangel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C970F6E-31DA-4762-82CC-DB3A3616F0AB}" type="datetime1">
              <a:rPr lang="da-DK" smtClean="0"/>
              <a:pPr/>
              <a:t>23-06-2012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da-DK" smtClean="0"/>
              <a:t>Anne Sophie Bauer, cand.psych.</a:t>
            </a:r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32F8127-C9E7-4D59-A473-EAC2178EA79E}" type="datetime1">
              <a:rPr lang="da-DK" smtClean="0"/>
              <a:pPr/>
              <a:t>23-06-2012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Anne Sophie Bauer, cand.psych.</a:t>
            </a:r>
            <a:endParaRPr lang="da-DK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Lige forbindels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486E44-C97F-41BC-92F0-C6FABEAB8429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issuu.com/cfdp/docs/psykologisk_behandling_via_internettet/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fdp.dk/" TargetMode="External"/><Relationship Id="rId2" Type="http://schemas.openxmlformats.org/officeDocument/2006/relationships/hyperlink" Target="http://www.cyberhus.d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  <a:latin typeface="+mn-lt"/>
                <a:cs typeface="Arabic Typesetting" pitchFamily="66" charset="-78"/>
              </a:rPr>
              <a:t>Internetbaseret misbrugsbehandling</a:t>
            </a:r>
            <a:endParaRPr lang="da-DK" sz="3200" dirty="0">
              <a:latin typeface="+mn-lt"/>
              <a:cs typeface="Arabic Typesetting" pitchFamily="66" charset="-78"/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6553200" y="6492240"/>
            <a:ext cx="3581400" cy="365760"/>
          </a:xfrm>
        </p:spPr>
        <p:txBody>
          <a:bodyPr/>
          <a:lstStyle/>
          <a:p>
            <a:r>
              <a:rPr lang="da-DK" dirty="0" smtClean="0"/>
              <a:t>Anne Sophie Bauer, cand.psych.</a:t>
            </a:r>
            <a:endParaRPr lang="da-DK" dirty="0"/>
          </a:p>
        </p:txBody>
      </p:sp>
      <p:pic>
        <p:nvPicPr>
          <p:cNvPr id="5" name="Pladsholder til indhold 4" descr="Pink tegning hvor terapeut og klient er på pc.gif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2362200"/>
            <a:ext cx="56388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  <a:cs typeface="Andalus" pitchFamily="18" charset="-78"/>
              </a:rPr>
              <a:t>Internetbaseret misbrugsbehandling</a:t>
            </a:r>
            <a:endParaRPr lang="da-DK" sz="3200" dirty="0">
              <a:latin typeface="+mn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a-DK" sz="3200" b="1" dirty="0" smtClean="0">
                <a:latin typeface="Arabic Typesetting" pitchFamily="66" charset="-78"/>
                <a:cs typeface="Arabic Typesetting" pitchFamily="66" charset="-78"/>
              </a:rPr>
              <a:t>Internetspecifikke faktorer</a:t>
            </a:r>
          </a:p>
          <a:p>
            <a:pPr>
              <a:buNone/>
            </a:pPr>
            <a:endParaRPr lang="en-US" sz="32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Disinhibition (uhæmmet adfærd online)</a:t>
            </a:r>
            <a:endParaRPr lang="en-US" sz="32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da-DK" sz="3200" dirty="0" err="1" smtClean="0">
                <a:latin typeface="Arabic Typesetting" pitchFamily="66" charset="-78"/>
                <a:cs typeface="Arabic Typesetting" pitchFamily="66" charset="-78"/>
              </a:rPr>
              <a:t>Selfdisclosure</a:t>
            </a: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 (større afsløringstendens online)</a:t>
            </a:r>
            <a:endParaRPr lang="en-US" sz="32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Teksten: fx skal alt italesættes, og kun det, der er </a:t>
            </a:r>
            <a:r>
              <a:rPr lang="da-DK" sz="3200" dirty="0" err="1" smtClean="0">
                <a:latin typeface="Arabic Typesetting" pitchFamily="66" charset="-78"/>
                <a:cs typeface="Arabic Typesetting" pitchFamily="66" charset="-78"/>
              </a:rPr>
              <a:t>italesat</a:t>
            </a: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, bliver der snakket om</a:t>
            </a:r>
          </a:p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Emoticons (tegn, der symbolisere/kompensere for følelser)</a:t>
            </a:r>
          </a:p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Anonymitet</a:t>
            </a:r>
            <a:endParaRPr lang="en-US" sz="32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Usynlighed</a:t>
            </a:r>
            <a:endParaRPr lang="en-US" sz="32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6553200" y="6492240"/>
            <a:ext cx="3581400" cy="365760"/>
          </a:xfrm>
        </p:spPr>
        <p:txBody>
          <a:bodyPr/>
          <a:lstStyle/>
          <a:p>
            <a:r>
              <a:rPr lang="da-DK" dirty="0" smtClean="0"/>
              <a:t>Anne Sophie Bauer, cand.psych.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  <a:cs typeface="Andalus" pitchFamily="18" charset="-78"/>
              </a:rPr>
              <a:t>Internetbaseret misbrugsbehandling</a:t>
            </a:r>
            <a:endParaRPr lang="da-DK" sz="3200" dirty="0">
              <a:latin typeface="+mn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De faktorer, der især er interessante i internetbaseret misbrugsbehandling, er udnyttelsen af det særlige ved mulighederne for: </a:t>
            </a:r>
          </a:p>
          <a:p>
            <a:pPr>
              <a:buNone/>
            </a:pPr>
            <a:endParaRPr lang="da-DK" sz="32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	</a:t>
            </a:r>
            <a:r>
              <a:rPr lang="da-DK" sz="3200" b="1" dirty="0" smtClean="0">
                <a:latin typeface="Arabic Typesetting" pitchFamily="66" charset="-78"/>
                <a:cs typeface="Arabic Typesetting" pitchFamily="66" charset="-78"/>
              </a:rPr>
              <a:t>Anonymitet</a:t>
            </a:r>
          </a:p>
          <a:p>
            <a:r>
              <a:rPr lang="da-DK" sz="3200" b="1" dirty="0" smtClean="0">
                <a:latin typeface="Arabic Typesetting" pitchFamily="66" charset="-78"/>
                <a:cs typeface="Arabic Typesetting" pitchFamily="66" charset="-78"/>
              </a:rPr>
              <a:t>	Usynlighed</a:t>
            </a:r>
          </a:p>
          <a:p>
            <a:pPr>
              <a:buNone/>
            </a:pPr>
            <a:endParaRPr lang="da-DK" sz="3200" dirty="0" smtClean="0"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    muligheder, der i særdeleshed åbner op for at snakke om fx skamfulde ting</a:t>
            </a:r>
            <a:endParaRPr lang="da-DK" sz="32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6553200" y="6492240"/>
            <a:ext cx="3581400" cy="365760"/>
          </a:xfrm>
        </p:spPr>
        <p:txBody>
          <a:bodyPr/>
          <a:lstStyle/>
          <a:p>
            <a:r>
              <a:rPr lang="da-DK" dirty="0" smtClean="0"/>
              <a:t>Anne Sophie Bauer, cand.psych.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  <a:cs typeface="Andalus" pitchFamily="18" charset="-78"/>
              </a:rPr>
              <a:t>Internetbaseret misbrugsbehandling</a:t>
            </a:r>
            <a:endParaRPr lang="da-DK" sz="3200" dirty="0">
              <a:latin typeface="+mn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3200" b="1" dirty="0" smtClean="0">
                <a:latin typeface="Arabic Typesetting" pitchFamily="66" charset="-78"/>
                <a:cs typeface="Arabic Typesetting" pitchFamily="66" charset="-78"/>
              </a:rPr>
              <a:t>Anonymitet:</a:t>
            </a:r>
          </a:p>
          <a:p>
            <a:pPr marL="0" indent="0">
              <a:buNone/>
            </a:pP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En af årsagerne til, at klienter vælger behandling online frem for ansigt til ansigt, er muligheden for at være helt eller delvis anonym. Dette lader sig netop gøre via internettet.</a:t>
            </a:r>
          </a:p>
          <a:p>
            <a:pPr marL="0" indent="0">
              <a:buNone/>
            </a:pPr>
            <a:endParaRPr lang="da-DK" sz="32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Helt anonym som ved chatrådgivning hos </a:t>
            </a:r>
            <a:r>
              <a:rPr lang="da-DK" sz="3200" dirty="0" err="1" smtClean="0">
                <a:latin typeface="Arabic Typesetting" pitchFamily="66" charset="-78"/>
                <a:cs typeface="Arabic Typesetting" pitchFamily="66" charset="-78"/>
              </a:rPr>
              <a:t>Cyberhus.dk</a:t>
            </a:r>
            <a:endParaRPr lang="da-DK" sz="32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Delvis anonym som ved </a:t>
            </a:r>
            <a:r>
              <a:rPr lang="da-DK" sz="3200" dirty="0" err="1" smtClean="0">
                <a:latin typeface="Arabic Typesetting" pitchFamily="66" charset="-78"/>
                <a:cs typeface="Arabic Typesetting" pitchFamily="66" charset="-78"/>
              </a:rPr>
              <a:t>netpsykologer.dk</a:t>
            </a:r>
            <a:endParaRPr lang="da-DK" sz="32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6553200" y="6492240"/>
            <a:ext cx="3581400" cy="365760"/>
          </a:xfrm>
        </p:spPr>
        <p:txBody>
          <a:bodyPr/>
          <a:lstStyle/>
          <a:p>
            <a:r>
              <a:rPr lang="da-DK" dirty="0" smtClean="0"/>
              <a:t>Anne Sophie Bauer, cand.psych.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  <a:cs typeface="Andalus" pitchFamily="18" charset="-78"/>
              </a:rPr>
              <a:t>Internetbaseret misbrugsbehandling</a:t>
            </a:r>
            <a:endParaRPr lang="da-DK" sz="3200" dirty="0">
              <a:latin typeface="+mn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3200" b="1" dirty="0" smtClean="0">
                <a:latin typeface="Arabic Typesetting" pitchFamily="66" charset="-78"/>
                <a:cs typeface="Arabic Typesetting" pitchFamily="66" charset="-78"/>
              </a:rPr>
              <a:t>Usynlighed:</a:t>
            </a:r>
          </a:p>
          <a:p>
            <a:pPr marL="0" indent="0">
              <a:buNone/>
            </a:pPr>
            <a:endParaRPr lang="da-DK" sz="3200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0" indent="0">
              <a:buNone/>
            </a:pP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Selvom klienten måske ikke kan være fuldstændig anonym, er han/hun usynlig i forhold til terapeuten i det terapeutiske rum: </a:t>
            </a:r>
          </a:p>
          <a:p>
            <a:pPr marL="0" indent="0">
              <a:buNone/>
            </a:pPr>
            <a:endParaRPr lang="da-DK" sz="32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hvilket kan give en følelse af reduktion i stigmatisering og 		</a:t>
            </a:r>
          </a:p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fornemmelsen af en mere ligeværdig relation </a:t>
            </a:r>
          </a:p>
          <a:p>
            <a:pPr>
              <a:buNone/>
            </a:pP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	(udligning af den traditionelle magtfordelingsfølelse)</a:t>
            </a:r>
          </a:p>
          <a:p>
            <a:pPr>
              <a:buNone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6553200" y="6492240"/>
            <a:ext cx="3581400" cy="365760"/>
          </a:xfrm>
        </p:spPr>
        <p:txBody>
          <a:bodyPr/>
          <a:lstStyle/>
          <a:p>
            <a:r>
              <a:rPr lang="da-DK" dirty="0" smtClean="0"/>
              <a:t>Anne Sophie Bauer, cand.psych.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  <a:cs typeface="Andalus" pitchFamily="18" charset="-78"/>
              </a:rPr>
              <a:t>Internetbaseret misbrugsbehandling</a:t>
            </a:r>
            <a:endParaRPr lang="da-DK" sz="3200" dirty="0">
              <a:latin typeface="+mn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a-DK" sz="3200" b="1" dirty="0" smtClean="0">
                <a:latin typeface="Arabic Typesetting" pitchFamily="66" charset="-78"/>
                <a:cs typeface="Arabic Typesetting" pitchFamily="66" charset="-78"/>
              </a:rPr>
              <a:t>Chatrådgivning</a:t>
            </a:r>
          </a:p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foregår oftest som én til én chat via en online chatrådgivningsplatform</a:t>
            </a:r>
          </a:p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en dynamisk samtale med mulighed for </a:t>
            </a:r>
            <a:r>
              <a:rPr lang="da-DK" sz="3200" dirty="0" err="1" smtClean="0">
                <a:latin typeface="Arabic Typesetting" pitchFamily="66" charset="-78"/>
                <a:cs typeface="Arabic Typesetting" pitchFamily="66" charset="-78"/>
              </a:rPr>
              <a:t>korrigering</a:t>
            </a: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 af misforståelser</a:t>
            </a:r>
          </a:p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ikke et langvarigt terapeutisk forløb</a:t>
            </a:r>
          </a:p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kan snakke om emner, der forhindre at et ordentligt ansigt til ansigt forløb kommer i gang</a:t>
            </a:r>
          </a:p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kan udnytte fordelene ved anonymitet og usynlighed</a:t>
            </a:r>
            <a:endParaRPr lang="da-DK" sz="32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6553200" y="6492240"/>
            <a:ext cx="3581400" cy="365760"/>
          </a:xfrm>
        </p:spPr>
        <p:txBody>
          <a:bodyPr/>
          <a:lstStyle/>
          <a:p>
            <a:r>
              <a:rPr lang="da-DK" dirty="0" smtClean="0"/>
              <a:t>Anne Sophie Bauer, cand.psych.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  <a:latin typeface="+mn-lt"/>
                <a:cs typeface="Andalus" pitchFamily="18" charset="-78"/>
              </a:rPr>
              <a:t>Internetbaseret misbrugsbehandling</a:t>
            </a:r>
            <a:endParaRPr lang="da-DK" sz="3200" dirty="0">
              <a:latin typeface="+mn-lt"/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6553200" y="6492240"/>
            <a:ext cx="3581400" cy="365760"/>
          </a:xfrm>
        </p:spPr>
        <p:txBody>
          <a:bodyPr/>
          <a:lstStyle/>
          <a:p>
            <a:r>
              <a:rPr lang="da-DK" dirty="0" smtClean="0"/>
              <a:t>Anne Sophie Bauer, cand.psych.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da-DK" sz="3200" b="1" dirty="0" smtClean="0">
                <a:latin typeface="Arabic Typesetting" pitchFamily="66" charset="-78"/>
                <a:cs typeface="Arabic Typesetting" pitchFamily="66" charset="-78"/>
              </a:rPr>
              <a:t>Chatrådgivning</a:t>
            </a:r>
          </a:p>
          <a:p>
            <a:pPr marL="0">
              <a:buNone/>
            </a:pP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Både som klient og behandler findes der fordele ved at anvende internettet i behandlingen, fx:</a:t>
            </a:r>
          </a:p>
          <a:p>
            <a:pPr marL="0"/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Øget refleksionstid</a:t>
            </a:r>
          </a:p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Der bliver ikke blandet andre forstyrrende elementer ind i samtalen, som fx 	</a:t>
            </a:r>
          </a:p>
          <a:p>
            <a:pPr>
              <a:buNone/>
            </a:pP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		status, attitude, fordømmende blikke eller lignende</a:t>
            </a:r>
          </a:p>
          <a:p>
            <a:r>
              <a:rPr lang="da-DK" sz="3200" dirty="0" smtClean="0">
                <a:latin typeface="Arabic Typesetting" pitchFamily="66" charset="-78"/>
                <a:ea typeface="Calibri"/>
                <a:cs typeface="Arabic Typesetting" pitchFamily="66" charset="-78"/>
              </a:rPr>
              <a:t>en mulighed for overhovedet at få misbrugeren i tale i første omgang</a:t>
            </a:r>
            <a:endParaRPr lang="da-DK" sz="3200" dirty="0" smtClean="0"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endParaRPr lang="da-DK" sz="32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  <a:latin typeface="+mn-lt"/>
                <a:cs typeface="Andalus" pitchFamily="18" charset="-78"/>
              </a:rPr>
              <a:t>Internetbaseret misbrugsbehandling</a:t>
            </a:r>
            <a:endParaRPr lang="da-DK" sz="3200" dirty="0">
              <a:latin typeface="+mn-lt"/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6553200" y="6492240"/>
            <a:ext cx="3581400" cy="365760"/>
          </a:xfrm>
        </p:spPr>
        <p:txBody>
          <a:bodyPr/>
          <a:lstStyle/>
          <a:p>
            <a:r>
              <a:rPr lang="da-DK" dirty="0" smtClean="0"/>
              <a:t>Anne Sophie Bauer, cand.psych.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a-DK" sz="3200" b="1" dirty="0" smtClean="0">
                <a:latin typeface="Arabic Typesetting" pitchFamily="66" charset="-78"/>
                <a:cs typeface="Arabic Typesetting" pitchFamily="66" charset="-78"/>
              </a:rPr>
              <a:t>Chatrådgivning</a:t>
            </a:r>
          </a:p>
          <a:p>
            <a:pPr>
              <a:buNone/>
            </a:pP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Den lidt berøringsangste behandler har også fordele ved internettets usynlighed: </a:t>
            </a:r>
          </a:p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det er herigennem lettere at spørge ind til emner, der er knap så ”rare” at tale/spørge om ansigt til ansigt (fx i forhold til kriminalitet, vold eller sex)</a:t>
            </a:r>
          </a:p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det giver en øget fleksibilitet i forhold til klienter, der har svært ved at møde op (fx rent fysisk, til tiden, i et lille rum)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  <a:latin typeface="+mn-lt"/>
                <a:cs typeface="Andalus" pitchFamily="18" charset="-78"/>
              </a:rPr>
              <a:t>Internetbaseret misbrugsbehandling</a:t>
            </a:r>
            <a:endParaRPr lang="da-DK" sz="3200" dirty="0">
              <a:latin typeface="+mn-lt"/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6553200" y="6492240"/>
            <a:ext cx="3581400" cy="365760"/>
          </a:xfrm>
        </p:spPr>
        <p:txBody>
          <a:bodyPr/>
          <a:lstStyle/>
          <a:p>
            <a:r>
              <a:rPr lang="da-DK" dirty="0" smtClean="0"/>
              <a:t>Anne Sophie Bauer, cand.psych.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da-DK" sz="3200" b="1" dirty="0" smtClean="0">
                <a:latin typeface="Arabic Typesetting" pitchFamily="66" charset="-78"/>
                <a:cs typeface="Arabic Typesetting" pitchFamily="66" charset="-78"/>
              </a:rPr>
              <a:t>Efter Temadagen</a:t>
            </a: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</a:p>
          <a:p>
            <a:pPr>
              <a:buNone/>
            </a:pP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Tænk over, hvordan </a:t>
            </a:r>
            <a:r>
              <a:rPr lang="da-DK" sz="3200" i="1" dirty="0" smtClean="0">
                <a:latin typeface="Arabic Typesetting" pitchFamily="66" charset="-78"/>
                <a:cs typeface="Arabic Typesetting" pitchFamily="66" charset="-78"/>
              </a:rPr>
              <a:t>I</a:t>
            </a: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 ville kunne tage jeres behandling online:</a:t>
            </a:r>
          </a:p>
          <a:p>
            <a:pPr>
              <a:buNone/>
            </a:pPr>
            <a:endParaRPr lang="da-DK" sz="3200" dirty="0" smtClean="0">
              <a:latin typeface="Arabic Typesetting" pitchFamily="66" charset="-78"/>
              <a:cs typeface="Arabic Typesetting" pitchFamily="66" charset="-78"/>
            </a:endParaRPr>
          </a:p>
          <a:p>
            <a:pPr>
              <a:lnSpc>
                <a:spcPct val="150000"/>
              </a:lnSpc>
            </a:pP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hvilke målgrupper ville I eventuelt kunne nå via internettet?</a:t>
            </a:r>
          </a:p>
          <a:p>
            <a:pPr>
              <a:lnSpc>
                <a:spcPct val="150000"/>
              </a:lnSpc>
            </a:pP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hvordan ville I kunne nå dem?</a:t>
            </a:r>
          </a:p>
          <a:p>
            <a:pPr>
              <a:lnSpc>
                <a:spcPct val="150000"/>
              </a:lnSpc>
            </a:pP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hvad ville I opnå ved at bruge internettet?</a:t>
            </a:r>
          </a:p>
          <a:p>
            <a:pPr>
              <a:buNone/>
            </a:pP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  <a:latin typeface="+mn-lt"/>
                <a:cs typeface="Andalus" pitchFamily="18" charset="-78"/>
              </a:rPr>
              <a:t>Internetbaseret misbrugsbehandling</a:t>
            </a:r>
            <a:endParaRPr lang="da-DK" sz="3200" dirty="0">
              <a:latin typeface="+mn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da-DK" dirty="0" smtClean="0"/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endParaRPr lang="da-DK" dirty="0" smtClean="0"/>
          </a:p>
          <a:p>
            <a:pPr algn="ctr">
              <a:buNone/>
            </a:pPr>
            <a:r>
              <a:rPr lang="da-DK" sz="7200" dirty="0" smtClean="0">
                <a:latin typeface="Arabic Typesetting" pitchFamily="66" charset="-78"/>
                <a:cs typeface="Arabic Typesetting" pitchFamily="66" charset="-78"/>
              </a:rPr>
              <a:t>Spørgsmål?</a:t>
            </a:r>
            <a:endParaRPr lang="da-DK" sz="72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6553200" y="6492240"/>
            <a:ext cx="3581400" cy="365760"/>
          </a:xfrm>
        </p:spPr>
        <p:txBody>
          <a:bodyPr/>
          <a:lstStyle/>
          <a:p>
            <a:r>
              <a:rPr lang="da-DK" dirty="0" smtClean="0"/>
              <a:t>Anne Sophie Bauer, cand.psych.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  <a:latin typeface="+mn-lt"/>
                <a:cs typeface="Andalus" pitchFamily="18" charset="-78"/>
              </a:rPr>
              <a:t>Internetbaseret misbrugsbehandling</a:t>
            </a:r>
            <a:endParaRPr lang="da-DK" sz="3200" dirty="0">
              <a:latin typeface="+mn-lt"/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6553200" y="6492240"/>
            <a:ext cx="3581400" cy="365760"/>
          </a:xfrm>
        </p:spPr>
        <p:txBody>
          <a:bodyPr/>
          <a:lstStyle/>
          <a:p>
            <a:r>
              <a:rPr lang="da-DK" dirty="0" smtClean="0"/>
              <a:t>Anne Sophie Bauer, cand.psych.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451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a-DK" sz="3200" b="1" dirty="0" smtClean="0">
                <a:latin typeface="Arabic Typesetting" pitchFamily="66" charset="-78"/>
                <a:cs typeface="Arabic Typesetting" pitchFamily="66" charset="-78"/>
              </a:rPr>
              <a:t>Litteraturliste</a:t>
            </a:r>
          </a:p>
          <a:p>
            <a:pPr>
              <a:buNone/>
            </a:pPr>
            <a:r>
              <a:rPr lang="en-US" sz="2200" dirty="0" smtClean="0">
                <a:solidFill>
                  <a:srgbClr val="000000"/>
                </a:solidFill>
                <a:latin typeface="Arabic Typesetting" pitchFamily="66" charset="-78"/>
                <a:cs typeface="Arabic Typesetting" pitchFamily="66" charset="-78"/>
              </a:rPr>
              <a:t>Andersson, G. &amp; Cuijpers, P. (2008). Pros and cons of online cognitive–</a:t>
            </a:r>
            <a:r>
              <a:rPr lang="en-US" sz="2200" dirty="0" err="1" smtClean="0">
                <a:solidFill>
                  <a:srgbClr val="000000"/>
                </a:solidFill>
                <a:latin typeface="Arabic Typesetting" pitchFamily="66" charset="-78"/>
                <a:cs typeface="Arabic Typesetting" pitchFamily="66" charset="-78"/>
              </a:rPr>
              <a:t>behavioural</a:t>
            </a:r>
            <a:r>
              <a:rPr lang="en-US" sz="2200" dirty="0" smtClean="0">
                <a:solidFill>
                  <a:srgbClr val="000000"/>
                </a:solidFill>
                <a:latin typeface="Arabic Typesetting" pitchFamily="66" charset="-78"/>
                <a:cs typeface="Arabic Typesetting" pitchFamily="66" charset="-78"/>
              </a:rPr>
              <a:t> therapy. </a:t>
            </a:r>
            <a:r>
              <a:rPr lang="en-US" sz="2200" i="1" dirty="0" smtClean="0">
                <a:solidFill>
                  <a:srgbClr val="000000"/>
                </a:solidFill>
                <a:latin typeface="Arabic Typesetting" pitchFamily="66" charset="-78"/>
                <a:cs typeface="Arabic Typesetting" pitchFamily="66" charset="-78"/>
              </a:rPr>
              <a:t>The British Journal of Psychiatry, 193, 270-271.</a:t>
            </a:r>
          </a:p>
          <a:p>
            <a:pPr>
              <a:buNone/>
            </a:pPr>
            <a:r>
              <a:rPr lang="da-DK" sz="2200" dirty="0" smtClean="0">
                <a:latin typeface="Arabic Typesetting" pitchFamily="66" charset="-78"/>
                <a:cs typeface="Arabic Typesetting" pitchFamily="66" charset="-78"/>
              </a:rPr>
              <a:t>Andersson, G., Carlbring, P., Berger, T., </a:t>
            </a:r>
            <a:r>
              <a:rPr lang="da-DK" sz="2200" dirty="0" err="1" smtClean="0">
                <a:latin typeface="Arabic Typesetting" pitchFamily="66" charset="-78"/>
                <a:cs typeface="Arabic Typesetting" pitchFamily="66" charset="-78"/>
              </a:rPr>
              <a:t>Almlöv</a:t>
            </a:r>
            <a:r>
              <a:rPr lang="da-DK" sz="2200" dirty="0" smtClean="0">
                <a:latin typeface="Arabic Typesetting" pitchFamily="66" charset="-78"/>
                <a:cs typeface="Arabic Typesetting" pitchFamily="66" charset="-78"/>
              </a:rPr>
              <a:t>, J., og Cuijpers, P. (2009). </a:t>
            </a:r>
            <a:r>
              <a:rPr lang="da-DK" sz="2200" dirty="0" err="1" smtClean="0">
                <a:latin typeface="Arabic Typesetting" pitchFamily="66" charset="-78"/>
                <a:cs typeface="Arabic Typesetting" pitchFamily="66" charset="-78"/>
              </a:rPr>
              <a:t>What</a:t>
            </a:r>
            <a:r>
              <a:rPr lang="da-DK" sz="22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da-DK" sz="2200" dirty="0" err="1" smtClean="0">
                <a:latin typeface="Arabic Typesetting" pitchFamily="66" charset="-78"/>
                <a:cs typeface="Arabic Typesetting" pitchFamily="66" charset="-78"/>
              </a:rPr>
              <a:t>makes</a:t>
            </a:r>
            <a:r>
              <a:rPr lang="da-DK" sz="2200" dirty="0" smtClean="0">
                <a:latin typeface="Arabic Typesetting" pitchFamily="66" charset="-78"/>
                <a:cs typeface="Arabic Typesetting" pitchFamily="66" charset="-78"/>
              </a:rPr>
              <a:t> Internet </a:t>
            </a:r>
            <a:r>
              <a:rPr lang="da-DK" sz="2200" dirty="0" err="1" smtClean="0">
                <a:latin typeface="Arabic Typesetting" pitchFamily="66" charset="-78"/>
                <a:cs typeface="Arabic Typesetting" pitchFamily="66" charset="-78"/>
              </a:rPr>
              <a:t>therapy</a:t>
            </a:r>
            <a:r>
              <a:rPr lang="da-DK" sz="22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da-DK" sz="2200" dirty="0" err="1" smtClean="0">
                <a:latin typeface="Arabic Typesetting" pitchFamily="66" charset="-78"/>
                <a:cs typeface="Arabic Typesetting" pitchFamily="66" charset="-78"/>
              </a:rPr>
              <a:t>work</a:t>
            </a:r>
            <a:r>
              <a:rPr lang="da-DK" sz="2200" dirty="0" smtClean="0">
                <a:latin typeface="Arabic Typesetting" pitchFamily="66" charset="-78"/>
                <a:cs typeface="Arabic Typesetting" pitchFamily="66" charset="-78"/>
              </a:rPr>
              <a:t>? </a:t>
            </a:r>
            <a:r>
              <a:rPr lang="da-DK" sz="2200" i="1" dirty="0" err="1" smtClean="0">
                <a:latin typeface="Arabic Typesetting" pitchFamily="66" charset="-78"/>
                <a:cs typeface="Arabic Typesetting" pitchFamily="66" charset="-78"/>
              </a:rPr>
              <a:t>Cognitive</a:t>
            </a:r>
            <a:r>
              <a:rPr lang="da-DK" sz="2200" i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da-DK" sz="2200" i="1" dirty="0" err="1" smtClean="0">
                <a:latin typeface="Arabic Typesetting" pitchFamily="66" charset="-78"/>
                <a:cs typeface="Arabic Typesetting" pitchFamily="66" charset="-78"/>
              </a:rPr>
              <a:t>behaviour</a:t>
            </a:r>
            <a:r>
              <a:rPr lang="da-DK" sz="2200" i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da-DK" sz="2200" i="1" dirty="0" err="1" smtClean="0">
                <a:latin typeface="Arabic Typesetting" pitchFamily="66" charset="-78"/>
                <a:cs typeface="Arabic Typesetting" pitchFamily="66" charset="-78"/>
              </a:rPr>
              <a:t>therapy</a:t>
            </a:r>
            <a:r>
              <a:rPr lang="da-DK" sz="2200" i="1" dirty="0" smtClean="0">
                <a:latin typeface="Arabic Typesetting" pitchFamily="66" charset="-78"/>
                <a:cs typeface="Arabic Typesetting" pitchFamily="66" charset="-78"/>
              </a:rPr>
              <a:t>, 38, 55-60.</a:t>
            </a:r>
          </a:p>
          <a:p>
            <a:pPr>
              <a:buNone/>
            </a:pPr>
            <a:r>
              <a:rPr lang="en-US" sz="2200" dirty="0" smtClean="0">
                <a:latin typeface="Arabic Typesetting" pitchFamily="66" charset="-78"/>
                <a:cs typeface="Arabic Typesetting" pitchFamily="66" charset="-78"/>
              </a:rPr>
              <a:t>Barak, A., Hen, L., </a:t>
            </a:r>
            <a:r>
              <a:rPr lang="en-US" sz="2200" dirty="0" err="1" smtClean="0">
                <a:latin typeface="Arabic Typesetting" pitchFamily="66" charset="-78"/>
                <a:cs typeface="Arabic Typesetting" pitchFamily="66" charset="-78"/>
              </a:rPr>
              <a:t>Boniel-Nissim</a:t>
            </a:r>
            <a:r>
              <a:rPr lang="en-US" sz="2200" dirty="0" smtClean="0">
                <a:latin typeface="Arabic Typesetting" pitchFamily="66" charset="-78"/>
                <a:cs typeface="Arabic Typesetting" pitchFamily="66" charset="-78"/>
              </a:rPr>
              <a:t>, M., </a:t>
            </a:r>
            <a:r>
              <a:rPr lang="en-US" sz="2200" dirty="0" err="1" smtClean="0">
                <a:latin typeface="Arabic Typesetting" pitchFamily="66" charset="-78"/>
                <a:cs typeface="Arabic Typesetting" pitchFamily="66" charset="-78"/>
              </a:rPr>
              <a:t>og</a:t>
            </a:r>
            <a:r>
              <a:rPr lang="en-US" sz="22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200" dirty="0" err="1" smtClean="0">
                <a:latin typeface="Arabic Typesetting" pitchFamily="66" charset="-78"/>
                <a:cs typeface="Arabic Typesetting" pitchFamily="66" charset="-78"/>
              </a:rPr>
              <a:t>Shapira</a:t>
            </a:r>
            <a:r>
              <a:rPr lang="en-US" sz="2200" dirty="0" smtClean="0">
                <a:latin typeface="Arabic Typesetting" pitchFamily="66" charset="-78"/>
                <a:cs typeface="Arabic Typesetting" pitchFamily="66" charset="-78"/>
              </a:rPr>
              <a:t>, N. (2008) A comprehensive review and a meta-analysis of the effectiveness of Internet-based psychotherapeutic interventions. </a:t>
            </a:r>
            <a:r>
              <a:rPr lang="en-US" sz="2200" i="1" dirty="0" smtClean="0">
                <a:latin typeface="Arabic Typesetting" pitchFamily="66" charset="-78"/>
                <a:cs typeface="Arabic Typesetting" pitchFamily="66" charset="-78"/>
              </a:rPr>
              <a:t>Journal of Technology in Human Services, 26 (2/4), 109-160.</a:t>
            </a:r>
          </a:p>
          <a:p>
            <a:pPr>
              <a:buNone/>
            </a:pPr>
            <a:r>
              <a:rPr lang="en-US" sz="2200" dirty="0" smtClean="0">
                <a:latin typeface="Arabic Typesetting" pitchFamily="66" charset="-78"/>
                <a:cs typeface="Arabic Typesetting" pitchFamily="66" charset="-78"/>
              </a:rPr>
              <a:t>Barak, A. &amp; </a:t>
            </a:r>
            <a:r>
              <a:rPr lang="en-US" sz="2200" dirty="0" err="1" smtClean="0">
                <a:latin typeface="Arabic Typesetting" pitchFamily="66" charset="-78"/>
                <a:cs typeface="Arabic Typesetting" pitchFamily="66" charset="-78"/>
              </a:rPr>
              <a:t>Grohol</a:t>
            </a:r>
            <a:r>
              <a:rPr lang="en-US" sz="2200" dirty="0" smtClean="0">
                <a:latin typeface="Arabic Typesetting" pitchFamily="66" charset="-78"/>
                <a:cs typeface="Arabic Typesetting" pitchFamily="66" charset="-78"/>
              </a:rPr>
              <a:t>, J.M. (2011). Current and Future Trends in Internet-</a:t>
            </a:r>
            <a:r>
              <a:rPr lang="da-DK" sz="2200" dirty="0" err="1" smtClean="0">
                <a:latin typeface="Arabic Typesetting" pitchFamily="66" charset="-78"/>
                <a:cs typeface="Arabic Typesetting" pitchFamily="66" charset="-78"/>
              </a:rPr>
              <a:t>Supported</a:t>
            </a:r>
            <a:r>
              <a:rPr lang="da-DK" sz="2200" dirty="0" smtClean="0">
                <a:latin typeface="Arabic Typesetting" pitchFamily="66" charset="-78"/>
                <a:cs typeface="Arabic Typesetting" pitchFamily="66" charset="-78"/>
              </a:rPr>
              <a:t> Mental Health Interventions. </a:t>
            </a:r>
            <a:r>
              <a:rPr lang="da-DK" sz="2200" i="1" dirty="0" err="1" smtClean="0">
                <a:latin typeface="Arabic Typesetting" pitchFamily="66" charset="-78"/>
                <a:cs typeface="Arabic Typesetting" pitchFamily="66" charset="-78"/>
              </a:rPr>
              <a:t>Technology</a:t>
            </a:r>
            <a:r>
              <a:rPr lang="da-DK" sz="2200" i="1" dirty="0" smtClean="0">
                <a:latin typeface="Arabic Typesetting" pitchFamily="66" charset="-78"/>
                <a:cs typeface="Arabic Typesetting" pitchFamily="66" charset="-78"/>
              </a:rPr>
              <a:t> in Human Services, </a:t>
            </a:r>
            <a:r>
              <a:rPr lang="da-DK" sz="2200" dirty="0" smtClean="0">
                <a:latin typeface="Arabic Typesetting" pitchFamily="66" charset="-78"/>
                <a:cs typeface="Arabic Typesetting" pitchFamily="66" charset="-78"/>
              </a:rPr>
              <a:t>29:3, 155-196</a:t>
            </a:r>
            <a:endParaRPr lang="da-DK" sz="2200" i="1" dirty="0" smtClean="0"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r>
              <a:rPr lang="en-US" sz="2200" dirty="0" smtClean="0">
                <a:latin typeface="Arabic Typesetting" pitchFamily="66" charset="-78"/>
                <a:cs typeface="Arabic Typesetting" pitchFamily="66" charset="-78"/>
              </a:rPr>
              <a:t>Finn, J. &amp; Barak, A. (2010). A descriptive study of e-</a:t>
            </a:r>
            <a:r>
              <a:rPr lang="en-US" sz="2200" dirty="0" err="1" smtClean="0">
                <a:latin typeface="Arabic Typesetting" pitchFamily="66" charset="-78"/>
                <a:cs typeface="Arabic Typesetting" pitchFamily="66" charset="-78"/>
              </a:rPr>
              <a:t>counsellor</a:t>
            </a:r>
            <a:r>
              <a:rPr lang="en-US" sz="2200" dirty="0" smtClean="0">
                <a:latin typeface="Arabic Typesetting" pitchFamily="66" charset="-78"/>
                <a:cs typeface="Arabic Typesetting" pitchFamily="66" charset="-78"/>
              </a:rPr>
              <a:t> attitudes, ethics, and practice. </a:t>
            </a:r>
            <a:r>
              <a:rPr lang="en-US" sz="2200" i="1" dirty="0" err="1" smtClean="0">
                <a:latin typeface="Arabic Typesetting" pitchFamily="66" charset="-78"/>
                <a:cs typeface="Arabic Typesetting" pitchFamily="66" charset="-78"/>
              </a:rPr>
              <a:t>Counselling</a:t>
            </a:r>
            <a:r>
              <a:rPr lang="en-US" sz="2200" i="1" dirty="0" smtClean="0">
                <a:latin typeface="Arabic Typesetting" pitchFamily="66" charset="-78"/>
                <a:cs typeface="Arabic Typesetting" pitchFamily="66" charset="-78"/>
              </a:rPr>
              <a:t> and Psychotherapy Research, 10 (4), 268-277.</a:t>
            </a:r>
          </a:p>
          <a:p>
            <a:pPr>
              <a:buNone/>
            </a:pP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Kraus, R., </a:t>
            </a:r>
            <a:r>
              <a:rPr lang="en-US" sz="2400" dirty="0" err="1" smtClean="0">
                <a:latin typeface="Arabic Typesetting" pitchFamily="66" charset="-78"/>
                <a:cs typeface="Arabic Typesetting" pitchFamily="66" charset="-78"/>
              </a:rPr>
              <a:t>Stricker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, G. </a:t>
            </a:r>
            <a:r>
              <a:rPr lang="en-US" sz="2400" dirty="0" err="1" smtClean="0">
                <a:latin typeface="Arabic Typesetting" pitchFamily="66" charset="-78"/>
                <a:cs typeface="Arabic Typesetting" pitchFamily="66" charset="-78"/>
              </a:rPr>
              <a:t>og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 Speyer, C. (edited by) (2010). </a:t>
            </a:r>
            <a:r>
              <a:rPr lang="en-US" sz="2400" i="1" dirty="0" smtClean="0">
                <a:latin typeface="Arabic Typesetting" pitchFamily="66" charset="-78"/>
                <a:cs typeface="Arabic Typesetting" pitchFamily="66" charset="-78"/>
              </a:rPr>
              <a:t>Online counseling: A handbook for mental health professionals. (2nd </a:t>
            </a:r>
            <a:r>
              <a:rPr lang="en-US" sz="2400" i="1" dirty="0" err="1" smtClean="0">
                <a:latin typeface="Arabic Typesetting" pitchFamily="66" charset="-78"/>
                <a:cs typeface="Arabic Typesetting" pitchFamily="66" charset="-78"/>
              </a:rPr>
              <a:t>edt</a:t>
            </a:r>
            <a:r>
              <a:rPr lang="en-US" sz="2400" i="1" dirty="0" smtClean="0">
                <a:latin typeface="Arabic Typesetting" pitchFamily="66" charset="-78"/>
                <a:cs typeface="Arabic Typesetting" pitchFamily="66" charset="-78"/>
              </a:rPr>
              <a:t>). Elsevier.</a:t>
            </a:r>
          </a:p>
          <a:p>
            <a:pPr>
              <a:buNone/>
            </a:pPr>
            <a:r>
              <a:rPr lang="en-US" sz="2400" dirty="0" err="1" smtClean="0">
                <a:latin typeface="Arabic Typesetting" pitchFamily="66" charset="-78"/>
                <a:cs typeface="Arabic Typesetting" pitchFamily="66" charset="-78"/>
              </a:rPr>
              <a:t>Suler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, J. (2004). The online disinhibition effect. </a:t>
            </a:r>
            <a:r>
              <a:rPr lang="en-US" sz="2400" i="1" dirty="0" err="1" smtClean="0">
                <a:latin typeface="Arabic Typesetting" pitchFamily="66" charset="-78"/>
                <a:cs typeface="Arabic Typesetting" pitchFamily="66" charset="-78"/>
              </a:rPr>
              <a:t>CyberPsychology</a:t>
            </a:r>
            <a:r>
              <a:rPr lang="en-US" sz="2400" i="1" dirty="0" smtClean="0">
                <a:latin typeface="Arabic Typesetting" pitchFamily="66" charset="-78"/>
                <a:cs typeface="Arabic Typesetting" pitchFamily="66" charset="-78"/>
              </a:rPr>
              <a:t> &amp; Behavior. 7 (3), 321-326</a:t>
            </a:r>
            <a:r>
              <a:rPr lang="en-US" sz="2400" i="1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>
              <a:buNone/>
            </a:pPr>
            <a:endParaRPr lang="en-US" sz="24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Link </a:t>
            </a:r>
            <a:r>
              <a:rPr lang="en-US" sz="2400" b="1" dirty="0" err="1" smtClean="0">
                <a:latin typeface="Arabic Typesetting" pitchFamily="66" charset="-78"/>
                <a:cs typeface="Arabic Typesetting" pitchFamily="66" charset="-78"/>
              </a:rPr>
              <a:t>til</a:t>
            </a:r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400" b="1" dirty="0" err="1" smtClean="0">
                <a:latin typeface="Arabic Typesetting" pitchFamily="66" charset="-78"/>
                <a:cs typeface="Arabic Typesetting" pitchFamily="66" charset="-78"/>
              </a:rPr>
              <a:t>speciale</a:t>
            </a:r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400" b="1" dirty="0" err="1" smtClean="0">
                <a:latin typeface="Arabic Typesetting" pitchFamily="66" charset="-78"/>
                <a:cs typeface="Arabic Typesetting" pitchFamily="66" charset="-78"/>
              </a:rPr>
              <a:t>Psykologisk</a:t>
            </a:r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400" b="1" dirty="0" err="1" smtClean="0">
                <a:latin typeface="Arabic Typesetting" pitchFamily="66" charset="-78"/>
                <a:cs typeface="Arabic Typesetting" pitchFamily="66" charset="-78"/>
              </a:rPr>
              <a:t>behandling</a:t>
            </a:r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 via </a:t>
            </a:r>
            <a:r>
              <a:rPr lang="en-US" sz="2400" b="1" dirty="0" err="1" smtClean="0">
                <a:latin typeface="Arabic Typesetting" pitchFamily="66" charset="-78"/>
                <a:cs typeface="Arabic Typesetting" pitchFamily="66" charset="-78"/>
              </a:rPr>
              <a:t>Internettet</a:t>
            </a:r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: 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  <a:hlinkClick r:id="rId2"/>
              </a:rPr>
              <a:t>http://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  <a:hlinkClick r:id="rId2"/>
              </a:rPr>
              <a:t>issuu.com/cfdp/docs/psykologisk_behandling_via_internettet/1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endParaRPr lang="da-DK" sz="22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  <a:latin typeface="+mn-lt"/>
                <a:cs typeface="Andalus" pitchFamily="18" charset="-78"/>
              </a:rPr>
              <a:t>Internetbaseret misbrugsbehandling</a:t>
            </a:r>
            <a:endParaRPr lang="da-DK" sz="3200" dirty="0">
              <a:solidFill>
                <a:srgbClr val="CC0099"/>
              </a:solidFill>
              <a:latin typeface="+mn-lt"/>
              <a:cs typeface="Andalus" pitchFamily="18" charset="-78"/>
            </a:endParaRP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8199120" cy="43434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da-DK" sz="4600" dirty="0" smtClean="0">
                <a:latin typeface="Arabic Typesetting" pitchFamily="66" charset="-78"/>
                <a:cs typeface="Arabic Typesetting" pitchFamily="66" charset="-78"/>
              </a:rPr>
              <a:t>Præsentation</a:t>
            </a:r>
          </a:p>
          <a:p>
            <a:pPr>
              <a:lnSpc>
                <a:spcPct val="120000"/>
              </a:lnSpc>
            </a:pPr>
            <a:r>
              <a:rPr lang="da-DK" sz="4600" dirty="0" smtClean="0">
                <a:latin typeface="Arabic Typesetting" pitchFamily="66" charset="-78"/>
                <a:cs typeface="Arabic Typesetting" pitchFamily="66" charset="-78"/>
              </a:rPr>
              <a:t>Oplæg til debat og stof til eftertanke</a:t>
            </a:r>
          </a:p>
          <a:p>
            <a:pPr>
              <a:lnSpc>
                <a:spcPct val="120000"/>
              </a:lnSpc>
            </a:pPr>
            <a:r>
              <a:rPr lang="da-DK" sz="4600" dirty="0" smtClean="0">
                <a:latin typeface="Arabic Typesetting" pitchFamily="66" charset="-78"/>
                <a:cs typeface="Arabic Typesetting" pitchFamily="66" charset="-78"/>
              </a:rPr>
              <a:t>Brug af internettet i behandling af misbrug</a:t>
            </a:r>
          </a:p>
          <a:p>
            <a:pPr>
              <a:lnSpc>
                <a:spcPct val="120000"/>
              </a:lnSpc>
            </a:pPr>
            <a:r>
              <a:rPr lang="da-DK" sz="4600" dirty="0" smtClean="0">
                <a:latin typeface="Arabic Typesetting" pitchFamily="66" charset="-78"/>
                <a:cs typeface="Arabic Typesetting" pitchFamily="66" charset="-78"/>
              </a:rPr>
              <a:t>Målgrupper</a:t>
            </a:r>
          </a:p>
          <a:p>
            <a:pPr>
              <a:lnSpc>
                <a:spcPct val="120000"/>
              </a:lnSpc>
            </a:pPr>
            <a:r>
              <a:rPr lang="da-DK" sz="4600" dirty="0" smtClean="0">
                <a:latin typeface="Arabic Typesetting" pitchFamily="66" charset="-78"/>
                <a:cs typeface="Arabic Typesetting" pitchFamily="66" charset="-78"/>
              </a:rPr>
              <a:t>Gråzonen mellem rådgivning og terapi</a:t>
            </a:r>
          </a:p>
          <a:p>
            <a:pPr>
              <a:lnSpc>
                <a:spcPct val="120000"/>
              </a:lnSpc>
            </a:pPr>
            <a:r>
              <a:rPr lang="da-DK" sz="4600" dirty="0" smtClean="0">
                <a:latin typeface="Arabic Typesetting" pitchFamily="66" charset="-78"/>
                <a:cs typeface="Arabic Typesetting" pitchFamily="66" charset="-78"/>
              </a:rPr>
              <a:t>Internetspecifikke faktorer </a:t>
            </a:r>
          </a:p>
          <a:p>
            <a:pPr>
              <a:lnSpc>
                <a:spcPct val="120000"/>
              </a:lnSpc>
            </a:pPr>
            <a:r>
              <a:rPr lang="da-DK" sz="4600" dirty="0" smtClean="0">
                <a:latin typeface="Arabic Typesetting" pitchFamily="66" charset="-78"/>
                <a:cs typeface="Arabic Typesetting" pitchFamily="66" charset="-78"/>
              </a:rPr>
              <a:t>Chatrådgivning</a:t>
            </a:r>
          </a:p>
          <a:p>
            <a:pPr>
              <a:lnSpc>
                <a:spcPct val="120000"/>
              </a:lnSpc>
            </a:pPr>
            <a:endParaRPr lang="da-DK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>
          <a:xfrm>
            <a:off x="6553200" y="6492240"/>
            <a:ext cx="3581400" cy="365760"/>
          </a:xfrm>
        </p:spPr>
        <p:txBody>
          <a:bodyPr/>
          <a:lstStyle/>
          <a:p>
            <a:r>
              <a:rPr lang="da-DK" dirty="0" smtClean="0"/>
              <a:t>Anne Sophie Bauer, cand.psych.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  <a:latin typeface="+mn-lt"/>
                <a:cs typeface="Andalus" pitchFamily="18" charset="-78"/>
              </a:rPr>
              <a:t>Internetbaseret misbrugsbehandling</a:t>
            </a:r>
            <a:endParaRPr lang="da-DK" sz="3200" dirty="0">
              <a:solidFill>
                <a:schemeClr val="tx1"/>
              </a:solidFill>
              <a:latin typeface="+mn-lt"/>
              <a:cs typeface="Arabic Typesetting" pitchFamily="66" charset="-78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03920" cy="4572000"/>
          </a:xfrm>
        </p:spPr>
        <p:txBody>
          <a:bodyPr/>
          <a:lstStyle/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Anne Sophie Bauer</a:t>
            </a:r>
          </a:p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Psykolog med særlig interesse for anvendelse af internettet i forbindelse med psykologisk rådgivning/behandling</a:t>
            </a:r>
          </a:p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Har skrevet speciale om Psykologisk behandling via Internettet</a:t>
            </a:r>
          </a:p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Har gennem de sidste tre år arbejdet som chatrådgiver for sårbare børn og unge gennem </a:t>
            </a:r>
            <a:r>
              <a:rPr lang="da-DK" sz="3200" dirty="0" err="1" smtClean="0">
                <a:latin typeface="Arabic Typesetting" pitchFamily="66" charset="-78"/>
                <a:cs typeface="Arabic Typesetting" pitchFamily="66" charset="-78"/>
                <a:hlinkClick r:id="rId2"/>
              </a:rPr>
              <a:t>www.cyberhus.dk</a:t>
            </a: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</a:p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Tilknyttet Center for Digital Pædagogik (</a:t>
            </a:r>
            <a:r>
              <a:rPr lang="da-DK" sz="3200" dirty="0" err="1" smtClean="0">
                <a:latin typeface="Arabic Typesetting" pitchFamily="66" charset="-78"/>
                <a:cs typeface="Arabic Typesetting" pitchFamily="66" charset="-78"/>
                <a:hlinkClick r:id="rId3"/>
              </a:rPr>
              <a:t>www.cfdp.dk</a:t>
            </a: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) som rådgiver i forhold til psykologiske aspekter af internetbaseret rådgivning</a:t>
            </a:r>
          </a:p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6553200" y="6492240"/>
            <a:ext cx="3581400" cy="365760"/>
          </a:xfrm>
        </p:spPr>
        <p:txBody>
          <a:bodyPr/>
          <a:lstStyle/>
          <a:p>
            <a:r>
              <a:rPr lang="da-DK" dirty="0" smtClean="0"/>
              <a:t>Anne Sophie Bauer, cand.psych.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  <a:cs typeface="Andalus" pitchFamily="18" charset="-78"/>
              </a:rPr>
              <a:t>Internetbaseret misbrugsbehandling</a:t>
            </a:r>
            <a:endParaRPr lang="da-DK" sz="3200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6553200" y="6492240"/>
            <a:ext cx="3581400" cy="365760"/>
          </a:xfrm>
        </p:spPr>
        <p:txBody>
          <a:bodyPr/>
          <a:lstStyle/>
          <a:p>
            <a:r>
              <a:rPr lang="da-DK" dirty="0" smtClean="0"/>
              <a:t>Anne Sophie Bauer, cand.psych.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a-DK" sz="3200" b="1" dirty="0" smtClean="0">
                <a:latin typeface="Arabic Typesetting" pitchFamily="66" charset="-78"/>
                <a:cs typeface="Arabic Typesetting" pitchFamily="66" charset="-78"/>
              </a:rPr>
              <a:t>Oplæg til debat og stof til eftertanke</a:t>
            </a:r>
          </a:p>
          <a:p>
            <a:pPr>
              <a:buNone/>
            </a:pPr>
            <a:endParaRPr lang="da-DK" sz="3200" b="1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Jeg vil med dette oplæg gøre opmærksom på mulighederne ved at praktisere internetbaseret misbrugsbehandling, herunder særligt chatrådgivning</a:t>
            </a:r>
          </a:p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Ikke som et statement, men mere som et oplæg til debat om fx fordele og ulemper ved denne behandlingstilgang</a:t>
            </a:r>
          </a:p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For at give stof til eftertanke i forhold til, hvordan </a:t>
            </a:r>
            <a:r>
              <a:rPr lang="da-DK" sz="3200" i="1" dirty="0" smtClean="0">
                <a:latin typeface="Arabic Typesetting" pitchFamily="66" charset="-78"/>
                <a:cs typeface="Arabic Typesetting" pitchFamily="66" charset="-78"/>
              </a:rPr>
              <a:t>I</a:t>
            </a: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 kan drage nytte af, at anvende internettet i jeres behandling af misbrugere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758952"/>
          </a:xfrm>
        </p:spPr>
        <p:txBody>
          <a:bodyPr>
            <a:normAutofit/>
          </a:bodyPr>
          <a:lstStyle/>
          <a:p>
            <a:r>
              <a:rPr lang="da-DK" sz="32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  <a:cs typeface="Andalus" pitchFamily="18" charset="-78"/>
              </a:rPr>
              <a:t>Internetbaseret misbrugsbehandling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0392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a-DK" sz="3200" b="1" dirty="0" smtClean="0">
                <a:latin typeface="Arabic Typesetting" pitchFamily="66" charset="-78"/>
                <a:cs typeface="Arabic Typesetting" pitchFamily="66" charset="-78"/>
              </a:rPr>
              <a:t>Brug af internettet i behandling af misbrug</a:t>
            </a:r>
          </a:p>
          <a:p>
            <a:pPr>
              <a:buNone/>
            </a:pP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Hvordan og i hvilke faser kan man bruge internettet i denne sammenhæng?</a:t>
            </a:r>
          </a:p>
          <a:p>
            <a:pPr>
              <a:buNone/>
            </a:pP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Fx </a:t>
            </a:r>
          </a:p>
          <a:p>
            <a:pPr>
              <a:buNone/>
            </a:pP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		 - indledende til et kommende ansigt til ansigt forløb</a:t>
            </a:r>
          </a:p>
          <a:p>
            <a:pPr>
              <a:buNone/>
            </a:pP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		 - identifikation af risikofyldt misbrug</a:t>
            </a:r>
          </a:p>
          <a:p>
            <a:pPr>
              <a:buNone/>
            </a:pP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		 - informerende og motiverende rådgivning</a:t>
            </a:r>
          </a:p>
          <a:p>
            <a:pPr>
              <a:buNone/>
            </a:pP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		 - efterværn</a:t>
            </a:r>
          </a:p>
          <a:p>
            <a:pPr>
              <a:buNone/>
            </a:pPr>
            <a:endParaRPr lang="da-DK" sz="3200" dirty="0" smtClean="0"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endParaRPr lang="da-DK" sz="32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6553200" y="6492240"/>
            <a:ext cx="3581400" cy="365760"/>
          </a:xfrm>
        </p:spPr>
        <p:txBody>
          <a:bodyPr/>
          <a:lstStyle/>
          <a:p>
            <a:r>
              <a:rPr lang="da-DK" dirty="0" smtClean="0"/>
              <a:t>Anne Sophie Bauer, cand.psych.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  <a:cs typeface="Andalus" pitchFamily="18" charset="-78"/>
              </a:rPr>
              <a:t>Internetbaseret misbrugsbehandling</a:t>
            </a:r>
            <a:endParaRPr lang="da-DK" sz="3200" dirty="0">
              <a:latin typeface="+mn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da-DK" sz="3200" b="1" dirty="0" smtClean="0">
                <a:latin typeface="Arabic Typesetting" pitchFamily="66" charset="-78"/>
                <a:cs typeface="Arabic Typesetting" pitchFamily="66" charset="-78"/>
              </a:rPr>
              <a:t>Hvem er jeres målgruppe så?</a:t>
            </a: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</a:p>
          <a:p>
            <a:pPr>
              <a:spcBef>
                <a:spcPts val="0"/>
              </a:spcBef>
              <a:buNone/>
            </a:pPr>
            <a:endParaRPr lang="en-US" sz="3200" dirty="0" smtClean="0">
              <a:latin typeface="Arabic Typesetting" pitchFamily="66" charset="-78"/>
              <a:cs typeface="Arabic Typesetting" pitchFamily="66" charset="-78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Det er næppe de hårdeste misbrugere, vi kan få fat i ad den digitale vej. Det er nok rimelig usandsynligt, at den hardcore hjemløse stik-narkoman lige hopper ind i papkassen, åbner sin </a:t>
            </a:r>
            <a:r>
              <a:rPr lang="da-DK" sz="3200" dirty="0" err="1" smtClean="0">
                <a:latin typeface="Arabic Typesetting" pitchFamily="66" charset="-78"/>
                <a:cs typeface="Arabic Typesetting" pitchFamily="66" charset="-78"/>
              </a:rPr>
              <a:t>laptop</a:t>
            </a: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 og logger på et internetbaseret misbrugsrådgivningstilbud.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Måske dem, der ellers ikke søger behandling?</a:t>
            </a:r>
          </a:p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Måske dem, der ikke er sikker på, at de ville definere sig selv som værende misbrugere (endnu)?</a:t>
            </a:r>
          </a:p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Det er måske mere de unge, der enten er på vej ud i et misbrug eller ikke har været i det så længe igen. Og som netop er ihærdige internetbrugere.</a:t>
            </a:r>
          </a:p>
          <a:p>
            <a:endParaRPr lang="da-DK" sz="32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6553200" y="6492240"/>
            <a:ext cx="3581400" cy="365760"/>
          </a:xfrm>
        </p:spPr>
        <p:txBody>
          <a:bodyPr/>
          <a:lstStyle/>
          <a:p>
            <a:r>
              <a:rPr lang="da-DK" dirty="0" smtClean="0"/>
              <a:t>Anne Sophie Bauer, cand.psych.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  <a:cs typeface="Andalus" pitchFamily="18" charset="-78"/>
              </a:rPr>
              <a:t>Internetbaseret misbrugsbehandling</a:t>
            </a:r>
            <a:endParaRPr lang="da-DK" sz="3200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6553200" y="6492240"/>
            <a:ext cx="3581400" cy="365760"/>
          </a:xfrm>
        </p:spPr>
        <p:txBody>
          <a:bodyPr/>
          <a:lstStyle/>
          <a:p>
            <a:r>
              <a:rPr lang="da-DK" dirty="0" smtClean="0"/>
              <a:t>Anne Sophie Bauer, cand.psych.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a-DK" sz="3200" b="1" dirty="0" smtClean="0">
                <a:latin typeface="Arabic Typesetting" pitchFamily="66" charset="-78"/>
                <a:cs typeface="Arabic Typesetting" pitchFamily="66" charset="-78"/>
              </a:rPr>
              <a:t>Målgruppen</a:t>
            </a:r>
          </a:p>
          <a:p>
            <a:pPr>
              <a:buNone/>
            </a:pP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Der er lige nu et stort projekt i gang: </a:t>
            </a:r>
          </a:p>
          <a:p>
            <a:pPr>
              <a:buNone/>
            </a:pPr>
            <a:r>
              <a:rPr lang="da-DK" sz="4000" i="1" dirty="0" smtClean="0">
                <a:latin typeface="Arabic Typesetting" pitchFamily="66" charset="-78"/>
                <a:cs typeface="Arabic Typesetting" pitchFamily="66" charset="-78"/>
              </a:rPr>
              <a:t>”Internetbaseret rådgivning og vejledning til unge, der er på vej ud i et misbrug”</a:t>
            </a:r>
          </a:p>
          <a:p>
            <a:pPr>
              <a:buNone/>
            </a:pP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Projektet bliver til i et samarbejde mellem Slagelse Misbrugscenter og Center for Digital Pædagogik. Målet er at få alle landets kommuner til at deltage.</a:t>
            </a:r>
            <a:endParaRPr lang="da-DK" sz="32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  <a:cs typeface="Andalus" pitchFamily="18" charset="-78"/>
              </a:rPr>
              <a:t>Internetbaseret misbrugsbehandling</a:t>
            </a:r>
            <a:endParaRPr lang="da-DK" sz="3200" dirty="0">
              <a:latin typeface="+mn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a-DK" sz="3200" b="1" dirty="0" smtClean="0">
                <a:latin typeface="Arabic Typesetting" pitchFamily="66" charset="-78"/>
                <a:cs typeface="Arabic Typesetting" pitchFamily="66" charset="-78"/>
              </a:rPr>
              <a:t>Gråzonen mellem rådgivning og terapi</a:t>
            </a:r>
          </a:p>
          <a:p>
            <a:pPr>
              <a:buNone/>
            </a:pPr>
            <a:endParaRPr lang="en-US" sz="32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Skellet mellem rådgivning og terapi bliver endnu mere sløret online. (Det bliver fx mindre synligt for klienten, at han/hun snakker med en terapeut)</a:t>
            </a:r>
          </a:p>
          <a:p>
            <a:endParaRPr lang="da-DK" sz="32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Selvom vi ikke kan lave et langvarigt terapeutisk forløb online, betyder det ikke, at der bare er tale om </a:t>
            </a:r>
            <a:r>
              <a:rPr lang="da-DK" sz="3200" dirty="0" err="1" smtClean="0">
                <a:latin typeface="Arabic Typesetting" pitchFamily="66" charset="-78"/>
                <a:cs typeface="Arabic Typesetting" pitchFamily="66" charset="-78"/>
              </a:rPr>
              <a:t>råd-”givning</a:t>
            </a:r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”. </a:t>
            </a:r>
          </a:p>
          <a:p>
            <a:pPr>
              <a:buNone/>
            </a:pPr>
            <a:endParaRPr lang="da-DK" sz="32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da-DK" sz="3200" dirty="0" smtClean="0">
                <a:latin typeface="Arabic Typesetting" pitchFamily="66" charset="-78"/>
                <a:cs typeface="Arabic Typesetting" pitchFamily="66" charset="-78"/>
              </a:rPr>
              <a:t>Psykologisk rådgivning, som fx chatrådgivning, kan have en terapeutisk effekt.</a:t>
            </a:r>
            <a:endParaRPr lang="da-DK" sz="32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6553200" y="6492240"/>
            <a:ext cx="3581400" cy="365760"/>
          </a:xfrm>
        </p:spPr>
        <p:txBody>
          <a:bodyPr/>
          <a:lstStyle/>
          <a:p>
            <a:r>
              <a:rPr lang="da-DK" dirty="0" smtClean="0"/>
              <a:t>Anne Sophie Bauer, cand.psych.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  <a:cs typeface="Andalus" pitchFamily="18" charset="-78"/>
              </a:rPr>
              <a:t>Internetbaseret misbrugsbehandling</a:t>
            </a:r>
            <a:endParaRPr lang="da-DK" sz="3200" dirty="0">
              <a:latin typeface="+mn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rgbClr val="D16349"/>
              </a:buClr>
              <a:buNone/>
            </a:pPr>
            <a:r>
              <a:rPr lang="da-DK" sz="3200" b="1" dirty="0" smtClean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Internetspecifikke faktorer</a:t>
            </a:r>
          </a:p>
          <a:p>
            <a:pPr marL="0" indent="0">
              <a:spcBef>
                <a:spcPts val="0"/>
              </a:spcBef>
              <a:buClr>
                <a:srgbClr val="D16349"/>
              </a:buClr>
              <a:buNone/>
            </a:pPr>
            <a:endParaRPr lang="da-DK" sz="3200" dirty="0" smtClean="0">
              <a:solidFill>
                <a:prstClr val="black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>
              <a:spcBef>
                <a:spcPts val="0"/>
              </a:spcBef>
              <a:buClr>
                <a:srgbClr val="D16349"/>
              </a:buClr>
              <a:buNone/>
            </a:pPr>
            <a:r>
              <a:rPr lang="da-DK" sz="3200" dirty="0" smtClean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Ligesom der ved ansigt til ansigt behandling ses </a:t>
            </a:r>
            <a:r>
              <a:rPr lang="da-DK" sz="3200" b="1" dirty="0" err="1" smtClean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non-specifikke</a:t>
            </a:r>
            <a:r>
              <a:rPr lang="da-DK" sz="3200" b="1" dirty="0" smtClean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 faktorer</a:t>
            </a:r>
            <a:r>
              <a:rPr lang="da-DK" sz="3200" dirty="0" smtClean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, der gør sig gældende på tværs af metoderetninger, </a:t>
            </a:r>
          </a:p>
          <a:p>
            <a:pPr marL="0" indent="0">
              <a:buClr>
                <a:srgbClr val="D16349"/>
              </a:buClr>
              <a:buNone/>
            </a:pPr>
            <a:r>
              <a:rPr lang="da-DK" sz="3200" dirty="0" smtClean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og </a:t>
            </a:r>
            <a:r>
              <a:rPr lang="da-DK" sz="3200" b="1" dirty="0" smtClean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metodespecifikke faktorer</a:t>
            </a:r>
            <a:r>
              <a:rPr lang="da-DK" sz="3200" dirty="0" smtClean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, der gør sig gældende ved den specifikke metode, </a:t>
            </a:r>
          </a:p>
          <a:p>
            <a:pPr marL="0" indent="0">
              <a:buClr>
                <a:srgbClr val="D16349"/>
              </a:buClr>
              <a:buNone/>
            </a:pPr>
            <a:r>
              <a:rPr lang="da-DK" sz="3200" dirty="0" smtClean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så findes der også </a:t>
            </a:r>
            <a:r>
              <a:rPr lang="da-DK" sz="3200" b="1" dirty="0" smtClean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internet-specifikke faktorer</a:t>
            </a:r>
            <a:r>
              <a:rPr lang="da-DK" sz="3200" dirty="0" smtClean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, der gør sig gældende, når man flytter behandlingen online.</a:t>
            </a:r>
          </a:p>
          <a:p>
            <a:pPr>
              <a:buNone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6553200" y="6492240"/>
            <a:ext cx="3581400" cy="365760"/>
          </a:xfrm>
        </p:spPr>
        <p:txBody>
          <a:bodyPr/>
          <a:lstStyle/>
          <a:p>
            <a:r>
              <a:rPr lang="da-DK" dirty="0" smtClean="0"/>
              <a:t>Anne Sophie Bauer, cand.psych.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iel">
  <a:themeElements>
    <a:clrScheme name="Offic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2403</TotalTime>
  <Words>1213</Words>
  <Application>Microsoft Office PowerPoint</Application>
  <PresentationFormat>Skærmshow (4:3)</PresentationFormat>
  <Paragraphs>147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19</vt:i4>
      </vt:variant>
    </vt:vector>
  </HeadingPairs>
  <TitlesOfParts>
    <vt:vector size="20" baseType="lpstr">
      <vt:lpstr>Officiel</vt:lpstr>
      <vt:lpstr>Internetbaseret misbrugsbehandling</vt:lpstr>
      <vt:lpstr>Internetbaseret misbrugsbehandling</vt:lpstr>
      <vt:lpstr>Internetbaseret misbrugsbehandling</vt:lpstr>
      <vt:lpstr>Internetbaseret misbrugsbehandling</vt:lpstr>
      <vt:lpstr>Internetbaseret misbrugsbehandling</vt:lpstr>
      <vt:lpstr>Internetbaseret misbrugsbehandling</vt:lpstr>
      <vt:lpstr>Internetbaseret misbrugsbehandling</vt:lpstr>
      <vt:lpstr>Internetbaseret misbrugsbehandling</vt:lpstr>
      <vt:lpstr>Internetbaseret misbrugsbehandling</vt:lpstr>
      <vt:lpstr>Internetbaseret misbrugsbehandling</vt:lpstr>
      <vt:lpstr>Internetbaseret misbrugsbehandling</vt:lpstr>
      <vt:lpstr>Internetbaseret misbrugsbehandling</vt:lpstr>
      <vt:lpstr>Internetbaseret misbrugsbehandling</vt:lpstr>
      <vt:lpstr>Internetbaseret misbrugsbehandling</vt:lpstr>
      <vt:lpstr>Internetbaseret misbrugsbehandling</vt:lpstr>
      <vt:lpstr>Internetbaseret misbrugsbehandling</vt:lpstr>
      <vt:lpstr>Internetbaseret misbrugsbehandling</vt:lpstr>
      <vt:lpstr>Internetbaseret misbrugsbehandling</vt:lpstr>
      <vt:lpstr>Internetbaseret misbrugsbehandling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Internetbaseret misbrugsbehandling</dc:title>
  <dc:creator>Sofie</dc:creator>
  <cp:lastModifiedBy>Sofie</cp:lastModifiedBy>
  <cp:revision>136</cp:revision>
  <dcterms:created xsi:type="dcterms:W3CDTF">2012-06-17T18:27:44Z</dcterms:created>
  <dcterms:modified xsi:type="dcterms:W3CDTF">2012-06-23T09:14:21Z</dcterms:modified>
</cp:coreProperties>
</file>